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6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7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2" r:id="rId4"/>
    <p:sldMasterId id="2147483709" r:id="rId5"/>
    <p:sldMasterId id="2147483684" r:id="rId6"/>
    <p:sldMasterId id="2147483721" r:id="rId7"/>
    <p:sldMasterId id="2147483745" r:id="rId8"/>
    <p:sldMasterId id="2147483757" r:id="rId9"/>
    <p:sldMasterId id="2147483732" r:id="rId10"/>
    <p:sldMasterId id="2147483787" r:id="rId11"/>
  </p:sldMasterIdLst>
  <p:notesMasterIdLst>
    <p:notesMasterId r:id="rId40"/>
  </p:notesMasterIdLst>
  <p:sldIdLst>
    <p:sldId id="293" r:id="rId12"/>
    <p:sldId id="320" r:id="rId13"/>
    <p:sldId id="258" r:id="rId14"/>
    <p:sldId id="306" r:id="rId15"/>
    <p:sldId id="321" r:id="rId16"/>
    <p:sldId id="259" r:id="rId17"/>
    <p:sldId id="260" r:id="rId18"/>
    <p:sldId id="274" r:id="rId19"/>
    <p:sldId id="310" r:id="rId20"/>
    <p:sldId id="300" r:id="rId21"/>
    <p:sldId id="301" r:id="rId22"/>
    <p:sldId id="307" r:id="rId23"/>
    <p:sldId id="317" r:id="rId24"/>
    <p:sldId id="318" r:id="rId25"/>
    <p:sldId id="319" r:id="rId26"/>
    <p:sldId id="266" r:id="rId27"/>
    <p:sldId id="292" r:id="rId28"/>
    <p:sldId id="311" r:id="rId29"/>
    <p:sldId id="284" r:id="rId30"/>
    <p:sldId id="295" r:id="rId31"/>
    <p:sldId id="312" r:id="rId32"/>
    <p:sldId id="296" r:id="rId33"/>
    <p:sldId id="315" r:id="rId34"/>
    <p:sldId id="314" r:id="rId35"/>
    <p:sldId id="286" r:id="rId36"/>
    <p:sldId id="302" r:id="rId37"/>
    <p:sldId id="322" r:id="rId38"/>
    <p:sldId id="323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92DE"/>
    <a:srgbClr val="55257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EC20E35-A176-4012-BC5E-935CFFF8708E}" styleName="Estilo me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12" autoAdjust="0"/>
    <p:restoredTop sz="79172" autoAdjust="0"/>
  </p:normalViewPr>
  <p:slideViewPr>
    <p:cSldViewPr snapToGrid="0">
      <p:cViewPr varScale="1">
        <p:scale>
          <a:sx n="59" d="100"/>
          <a:sy n="59" d="100"/>
        </p:scale>
        <p:origin x="872" y="2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openxmlformats.org/officeDocument/2006/relationships/slide" Target="slides/slide28.xml"/><Relationship Id="rId21" Type="http://schemas.openxmlformats.org/officeDocument/2006/relationships/slide" Target="slides/slide10.xml"/><Relationship Id="rId34" Type="http://schemas.openxmlformats.org/officeDocument/2006/relationships/slide" Target="slides/slide23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5.xml"/><Relationship Id="rId29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43" Type="http://schemas.openxmlformats.org/officeDocument/2006/relationships/theme" Target="theme/theme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20" Type="http://schemas.openxmlformats.org/officeDocument/2006/relationships/slide" Target="slides/slide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 Lizana" userId="787e882c-2d0c-48d9-8910-b1cde46145ba" providerId="ADAL" clId="{833B5EA1-54BD-4251-80C6-1FC7439144DC}"/>
    <pc:docChg chg="undo custSel modSld">
      <pc:chgData name="Mar Lizana" userId="787e882c-2d0c-48d9-8910-b1cde46145ba" providerId="ADAL" clId="{833B5EA1-54BD-4251-80C6-1FC7439144DC}" dt="2024-02-28T18:07:53.472" v="1" actId="1076"/>
      <pc:docMkLst>
        <pc:docMk/>
      </pc:docMkLst>
      <pc:sldChg chg="modSp mod">
        <pc:chgData name="Mar Lizana" userId="787e882c-2d0c-48d9-8910-b1cde46145ba" providerId="ADAL" clId="{833B5EA1-54BD-4251-80C6-1FC7439144DC}" dt="2024-02-28T18:07:53.472" v="1" actId="1076"/>
        <pc:sldMkLst>
          <pc:docMk/>
          <pc:sldMk cId="3256696541" sldId="293"/>
        </pc:sldMkLst>
        <pc:picChg chg="mod">
          <ac:chgData name="Mar Lizana" userId="787e882c-2d0c-48d9-8910-b1cde46145ba" providerId="ADAL" clId="{833B5EA1-54BD-4251-80C6-1FC7439144DC}" dt="2024-02-28T18:07:53.472" v="1" actId="1076"/>
          <ac:picMkLst>
            <pc:docMk/>
            <pc:sldMk cId="3256696541" sldId="293"/>
            <ac:picMk id="5" creationId="{80A6048F-59EA-69B8-ADD8-DAD54CCF8D46}"/>
          </ac:picMkLst>
        </pc:pic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svg"/><Relationship Id="rId1" Type="http://schemas.openxmlformats.org/officeDocument/2006/relationships/image" Target="../media/image64.png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10" Type="http://schemas.openxmlformats.org/officeDocument/2006/relationships/image" Target="../media/image73.svg"/><Relationship Id="rId4" Type="http://schemas.openxmlformats.org/officeDocument/2006/relationships/image" Target="../media/image67.svg"/><Relationship Id="rId9" Type="http://schemas.openxmlformats.org/officeDocument/2006/relationships/image" Target="../media/image72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sv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svg"/><Relationship Id="rId1" Type="http://schemas.openxmlformats.org/officeDocument/2006/relationships/image" Target="../media/image64.png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10" Type="http://schemas.openxmlformats.org/officeDocument/2006/relationships/image" Target="../media/image73.svg"/><Relationship Id="rId4" Type="http://schemas.openxmlformats.org/officeDocument/2006/relationships/image" Target="../media/image67.svg"/><Relationship Id="rId9" Type="http://schemas.openxmlformats.org/officeDocument/2006/relationships/image" Target="../media/image7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93ABDF-A6B6-40FB-9F5B-1EC2B36EBC3E}" type="doc">
      <dgm:prSet loTypeId="urn:microsoft.com/office/officeart/2018/2/layout/IconLabel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AA49E9C0-BD45-43DA-BCC8-D1123E840E2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1800" dirty="0"/>
            <a:t>IOT (gemelos digitales,…)</a:t>
          </a:r>
          <a:endParaRPr lang="en-US" sz="1800" dirty="0"/>
        </a:p>
      </dgm:t>
    </dgm:pt>
    <dgm:pt modelId="{14F3D398-75D3-44E2-B6AA-0137BCCC82D7}" type="parTrans" cxnId="{E4E839A6-5199-4FAC-9585-ECF889854DA2}">
      <dgm:prSet/>
      <dgm:spPr/>
      <dgm:t>
        <a:bodyPr/>
        <a:lstStyle/>
        <a:p>
          <a:endParaRPr lang="en-US" sz="3200"/>
        </a:p>
      </dgm:t>
    </dgm:pt>
    <dgm:pt modelId="{15FDD615-CD48-42AC-9654-A03E0EC5326B}" type="sibTrans" cxnId="{E4E839A6-5199-4FAC-9585-ECF889854DA2}">
      <dgm:prSet/>
      <dgm:spPr/>
      <dgm:t>
        <a:bodyPr/>
        <a:lstStyle/>
        <a:p>
          <a:endParaRPr lang="en-US" sz="3200"/>
        </a:p>
      </dgm:t>
    </dgm:pt>
    <dgm:pt modelId="{D21BE983-ACE3-45B8-9AFF-7582060A2CC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1800" dirty="0"/>
            <a:t>Formularios</a:t>
          </a:r>
          <a:endParaRPr lang="en-US" sz="1800" dirty="0"/>
        </a:p>
      </dgm:t>
    </dgm:pt>
    <dgm:pt modelId="{ED58A6B3-FFBE-4BBD-8450-179AE1C7C85C}" type="parTrans" cxnId="{3C8E208C-2DBB-4485-9D26-63ED145140B2}">
      <dgm:prSet/>
      <dgm:spPr/>
      <dgm:t>
        <a:bodyPr/>
        <a:lstStyle/>
        <a:p>
          <a:endParaRPr lang="en-US" sz="3200"/>
        </a:p>
      </dgm:t>
    </dgm:pt>
    <dgm:pt modelId="{A48EA061-4A09-43BA-97DE-94D65B435BB3}" type="sibTrans" cxnId="{3C8E208C-2DBB-4485-9D26-63ED145140B2}">
      <dgm:prSet/>
      <dgm:spPr/>
      <dgm:t>
        <a:bodyPr/>
        <a:lstStyle/>
        <a:p>
          <a:endParaRPr lang="en-US" sz="3200"/>
        </a:p>
      </dgm:t>
    </dgm:pt>
    <dgm:pt modelId="{4E217D70-0499-467D-AA25-E524DBCC351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1800" dirty="0"/>
            <a:t>Monitorización de plataforma, sensores que permitan medir el entorno</a:t>
          </a:r>
          <a:endParaRPr lang="en-US" sz="1800" dirty="0"/>
        </a:p>
      </dgm:t>
    </dgm:pt>
    <dgm:pt modelId="{9C3D3D9F-7A40-43A8-BA4C-C3875FC9189F}" type="parTrans" cxnId="{46B911CA-B87E-4FBD-AFBF-9A340E731FD4}">
      <dgm:prSet/>
      <dgm:spPr/>
      <dgm:t>
        <a:bodyPr/>
        <a:lstStyle/>
        <a:p>
          <a:endParaRPr lang="en-US" sz="3200"/>
        </a:p>
      </dgm:t>
    </dgm:pt>
    <dgm:pt modelId="{407517DE-CCDB-43A8-A16B-7191FC9ACB94}" type="sibTrans" cxnId="{46B911CA-B87E-4FBD-AFBF-9A340E731FD4}">
      <dgm:prSet/>
      <dgm:spPr/>
      <dgm:t>
        <a:bodyPr/>
        <a:lstStyle/>
        <a:p>
          <a:endParaRPr lang="en-US" sz="3200"/>
        </a:p>
      </dgm:t>
    </dgm:pt>
    <dgm:pt modelId="{301A9010-94CE-4A1F-84D1-8B7B4386B57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1800"/>
            <a:t>Alertado</a:t>
          </a:r>
          <a:endParaRPr lang="en-US" sz="1800"/>
        </a:p>
      </dgm:t>
    </dgm:pt>
    <dgm:pt modelId="{1330CD92-3944-4D12-A5A4-C64930495B82}" type="parTrans" cxnId="{52144E56-D78B-4239-942C-5B3D9B419A00}">
      <dgm:prSet/>
      <dgm:spPr/>
      <dgm:t>
        <a:bodyPr/>
        <a:lstStyle/>
        <a:p>
          <a:endParaRPr lang="en-US" sz="3200"/>
        </a:p>
      </dgm:t>
    </dgm:pt>
    <dgm:pt modelId="{C12BABB0-AE1E-4F60-B5E4-E660C694A043}" type="sibTrans" cxnId="{52144E56-D78B-4239-942C-5B3D9B419A00}">
      <dgm:prSet/>
      <dgm:spPr/>
      <dgm:t>
        <a:bodyPr/>
        <a:lstStyle/>
        <a:p>
          <a:endParaRPr lang="en-US" sz="3200"/>
        </a:p>
      </dgm:t>
    </dgm:pt>
    <dgm:pt modelId="{E991C689-BC04-49FB-B68D-441472502EE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ES" sz="1800"/>
            <a:t>Seguimiento de flujos de tráfico</a:t>
          </a:r>
          <a:endParaRPr lang="en-US" sz="1800"/>
        </a:p>
      </dgm:t>
    </dgm:pt>
    <dgm:pt modelId="{0ED83F6D-DC66-4F0D-8439-10B47522B44F}" type="parTrans" cxnId="{CF750E9E-6F5B-4CCF-9796-D44D0EEF5361}">
      <dgm:prSet/>
      <dgm:spPr/>
      <dgm:t>
        <a:bodyPr/>
        <a:lstStyle/>
        <a:p>
          <a:endParaRPr lang="en-US" sz="3200"/>
        </a:p>
      </dgm:t>
    </dgm:pt>
    <dgm:pt modelId="{47DCB77E-213D-4E4F-8176-E1E69EC7C9F6}" type="sibTrans" cxnId="{CF750E9E-6F5B-4CCF-9796-D44D0EEF5361}">
      <dgm:prSet/>
      <dgm:spPr/>
      <dgm:t>
        <a:bodyPr/>
        <a:lstStyle/>
        <a:p>
          <a:endParaRPr lang="en-US" sz="3200"/>
        </a:p>
      </dgm:t>
    </dgm:pt>
    <dgm:pt modelId="{8C7EC498-FDFD-4003-B65F-0DC7075A6314}" type="pres">
      <dgm:prSet presAssocID="{0293ABDF-A6B6-40FB-9F5B-1EC2B36EBC3E}" presName="root" presStyleCnt="0">
        <dgm:presLayoutVars>
          <dgm:dir/>
          <dgm:resizeHandles val="exact"/>
        </dgm:presLayoutVars>
      </dgm:prSet>
      <dgm:spPr/>
    </dgm:pt>
    <dgm:pt modelId="{3CAA6EE9-7574-4A84-98A2-80283B4574D1}" type="pres">
      <dgm:prSet presAssocID="{AA49E9C0-BD45-43DA-BCC8-D1123E840E26}" presName="compNode" presStyleCnt="0"/>
      <dgm:spPr/>
    </dgm:pt>
    <dgm:pt modelId="{F363E59C-C0C6-4102-BB7D-7E917D85811C}" type="pres">
      <dgm:prSet presAssocID="{AA49E9C0-BD45-43DA-BCC8-D1123E840E26}" presName="iconRect" presStyleLbl="node1" presStyleIdx="0" presStyleCnt="5" custScaleX="142222" custScaleY="14222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 with Pulse"/>
        </a:ext>
      </dgm:extLst>
    </dgm:pt>
    <dgm:pt modelId="{5BCA662A-676B-441F-823A-A90B133A98C3}" type="pres">
      <dgm:prSet presAssocID="{AA49E9C0-BD45-43DA-BCC8-D1123E840E26}" presName="spaceRect" presStyleCnt="0"/>
      <dgm:spPr/>
    </dgm:pt>
    <dgm:pt modelId="{9BB2CA7B-FE3D-450E-B6DD-F89E4F591FC4}" type="pres">
      <dgm:prSet presAssocID="{AA49E9C0-BD45-43DA-BCC8-D1123E840E26}" presName="textRect" presStyleLbl="revTx" presStyleIdx="0" presStyleCnt="5">
        <dgm:presLayoutVars>
          <dgm:chMax val="1"/>
          <dgm:chPref val="1"/>
        </dgm:presLayoutVars>
      </dgm:prSet>
      <dgm:spPr/>
    </dgm:pt>
    <dgm:pt modelId="{6FA1A96E-F55C-4E17-ACF3-E4AF0A150E03}" type="pres">
      <dgm:prSet presAssocID="{15FDD615-CD48-42AC-9654-A03E0EC5326B}" presName="sibTrans" presStyleCnt="0"/>
      <dgm:spPr/>
    </dgm:pt>
    <dgm:pt modelId="{786021E3-B551-4265-B386-9AB20F552CD3}" type="pres">
      <dgm:prSet presAssocID="{D21BE983-ACE3-45B8-9AFF-7582060A2CCD}" presName="compNode" presStyleCnt="0"/>
      <dgm:spPr/>
    </dgm:pt>
    <dgm:pt modelId="{BE34E3F6-35CD-4E36-BE91-9914821C48B4}" type="pres">
      <dgm:prSet presAssocID="{D21BE983-ACE3-45B8-9AFF-7582060A2CCD}" presName="iconRect" presStyleLbl="node1" presStyleIdx="1" presStyleCnt="5" custScaleX="142222" custScaleY="14222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o"/>
        </a:ext>
      </dgm:extLst>
    </dgm:pt>
    <dgm:pt modelId="{AAAC74A7-9554-488B-B07E-023EECFE139D}" type="pres">
      <dgm:prSet presAssocID="{D21BE983-ACE3-45B8-9AFF-7582060A2CCD}" presName="spaceRect" presStyleCnt="0"/>
      <dgm:spPr/>
    </dgm:pt>
    <dgm:pt modelId="{064F03E6-7647-4631-955B-476D7BD8DE7B}" type="pres">
      <dgm:prSet presAssocID="{D21BE983-ACE3-45B8-9AFF-7582060A2CCD}" presName="textRect" presStyleLbl="revTx" presStyleIdx="1" presStyleCnt="5">
        <dgm:presLayoutVars>
          <dgm:chMax val="1"/>
          <dgm:chPref val="1"/>
        </dgm:presLayoutVars>
      </dgm:prSet>
      <dgm:spPr/>
    </dgm:pt>
    <dgm:pt modelId="{83533C11-8746-46FA-9900-554AAC3B66D1}" type="pres">
      <dgm:prSet presAssocID="{A48EA061-4A09-43BA-97DE-94D65B435BB3}" presName="sibTrans" presStyleCnt="0"/>
      <dgm:spPr/>
    </dgm:pt>
    <dgm:pt modelId="{38CA1DB9-C026-409F-9835-C429DAA3BE80}" type="pres">
      <dgm:prSet presAssocID="{4E217D70-0499-467D-AA25-E524DBCC3513}" presName="compNode" presStyleCnt="0"/>
      <dgm:spPr/>
    </dgm:pt>
    <dgm:pt modelId="{431116C1-9BEF-4B12-92F4-20AFD2ED83F0}" type="pres">
      <dgm:prSet presAssocID="{4E217D70-0499-467D-AA25-E524DBCC3513}" presName="iconRect" presStyleLbl="node1" presStyleIdx="2" presStyleCnt="5" custScaleX="142222" custScaleY="14222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rmómetro"/>
        </a:ext>
      </dgm:extLst>
    </dgm:pt>
    <dgm:pt modelId="{196CD60B-CF57-4365-99DD-FD4926751F2E}" type="pres">
      <dgm:prSet presAssocID="{4E217D70-0499-467D-AA25-E524DBCC3513}" presName="spaceRect" presStyleCnt="0"/>
      <dgm:spPr/>
    </dgm:pt>
    <dgm:pt modelId="{0B8DAE95-7E2C-43A4-88F0-410E2AD13472}" type="pres">
      <dgm:prSet presAssocID="{4E217D70-0499-467D-AA25-E524DBCC3513}" presName="textRect" presStyleLbl="revTx" presStyleIdx="2" presStyleCnt="5">
        <dgm:presLayoutVars>
          <dgm:chMax val="1"/>
          <dgm:chPref val="1"/>
        </dgm:presLayoutVars>
      </dgm:prSet>
      <dgm:spPr/>
    </dgm:pt>
    <dgm:pt modelId="{18DA4F30-BBF5-468A-A69C-912D170B7407}" type="pres">
      <dgm:prSet presAssocID="{407517DE-CCDB-43A8-A16B-7191FC9ACB94}" presName="sibTrans" presStyleCnt="0"/>
      <dgm:spPr/>
    </dgm:pt>
    <dgm:pt modelId="{14103BDE-8538-4FC8-AD73-A1C668683B55}" type="pres">
      <dgm:prSet presAssocID="{301A9010-94CE-4A1F-84D1-8B7B4386B577}" presName="compNode" presStyleCnt="0"/>
      <dgm:spPr/>
    </dgm:pt>
    <dgm:pt modelId="{B5A202AA-88A9-47B9-995C-5D61F7BC5782}" type="pres">
      <dgm:prSet presAssocID="{301A9010-94CE-4A1F-84D1-8B7B4386B577}" presName="iconRect" presStyleLbl="node1" presStyleIdx="3" presStyleCnt="5" custScaleX="142222" custScaleY="142222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fused Person"/>
        </a:ext>
      </dgm:extLst>
    </dgm:pt>
    <dgm:pt modelId="{252806B3-0D89-4F1B-9089-DF66B009D6A4}" type="pres">
      <dgm:prSet presAssocID="{301A9010-94CE-4A1F-84D1-8B7B4386B577}" presName="spaceRect" presStyleCnt="0"/>
      <dgm:spPr/>
    </dgm:pt>
    <dgm:pt modelId="{F8745DB6-BF07-41FC-B0A9-2621994AFE56}" type="pres">
      <dgm:prSet presAssocID="{301A9010-94CE-4A1F-84D1-8B7B4386B577}" presName="textRect" presStyleLbl="revTx" presStyleIdx="3" presStyleCnt="5">
        <dgm:presLayoutVars>
          <dgm:chMax val="1"/>
          <dgm:chPref val="1"/>
        </dgm:presLayoutVars>
      </dgm:prSet>
      <dgm:spPr/>
    </dgm:pt>
    <dgm:pt modelId="{E3F073BA-2321-4F0D-BD1C-17C3E2C723D1}" type="pres">
      <dgm:prSet presAssocID="{C12BABB0-AE1E-4F60-B5E4-E660C694A043}" presName="sibTrans" presStyleCnt="0"/>
      <dgm:spPr/>
    </dgm:pt>
    <dgm:pt modelId="{2D8B3905-BAA9-4949-825E-D2984CDE35DC}" type="pres">
      <dgm:prSet presAssocID="{E991C689-BC04-49FB-B68D-441472502EE3}" presName="compNode" presStyleCnt="0"/>
      <dgm:spPr/>
    </dgm:pt>
    <dgm:pt modelId="{307CC08B-53AC-49F8-9B64-F662E1C5494E}" type="pres">
      <dgm:prSet presAssocID="{E991C689-BC04-49FB-B68D-441472502EE3}" presName="iconRect" presStyleLbl="node1" presStyleIdx="4" presStyleCnt="5" custScaleX="142222" custScaleY="142222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ión"/>
        </a:ext>
      </dgm:extLst>
    </dgm:pt>
    <dgm:pt modelId="{261F6692-98AA-4AB5-8AAD-988116980C76}" type="pres">
      <dgm:prSet presAssocID="{E991C689-BC04-49FB-B68D-441472502EE3}" presName="spaceRect" presStyleCnt="0"/>
      <dgm:spPr/>
    </dgm:pt>
    <dgm:pt modelId="{7C871E53-5B1D-4B4C-AABA-1F0B6641DA26}" type="pres">
      <dgm:prSet presAssocID="{E991C689-BC04-49FB-B68D-441472502EE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252C1824-BE47-4EA3-8A2B-B729CA6F7992}" type="presOf" srcId="{0293ABDF-A6B6-40FB-9F5B-1EC2B36EBC3E}" destId="{8C7EC498-FDFD-4003-B65F-0DC7075A6314}" srcOrd="0" destOrd="0" presId="urn:microsoft.com/office/officeart/2018/2/layout/IconLabelList"/>
    <dgm:cxn modelId="{36209236-1296-4EEA-A0A3-C2054190BBF8}" type="presOf" srcId="{301A9010-94CE-4A1F-84D1-8B7B4386B577}" destId="{F8745DB6-BF07-41FC-B0A9-2621994AFE56}" srcOrd="0" destOrd="0" presId="urn:microsoft.com/office/officeart/2018/2/layout/IconLabelList"/>
    <dgm:cxn modelId="{89A1385C-0B09-4000-9D03-F685BB8D0740}" type="presOf" srcId="{AA49E9C0-BD45-43DA-BCC8-D1123E840E26}" destId="{9BB2CA7B-FE3D-450E-B6DD-F89E4F591FC4}" srcOrd="0" destOrd="0" presId="urn:microsoft.com/office/officeart/2018/2/layout/IconLabelList"/>
    <dgm:cxn modelId="{52144E56-D78B-4239-942C-5B3D9B419A00}" srcId="{0293ABDF-A6B6-40FB-9F5B-1EC2B36EBC3E}" destId="{301A9010-94CE-4A1F-84D1-8B7B4386B577}" srcOrd="3" destOrd="0" parTransId="{1330CD92-3944-4D12-A5A4-C64930495B82}" sibTransId="{C12BABB0-AE1E-4F60-B5E4-E660C694A043}"/>
    <dgm:cxn modelId="{3C8E208C-2DBB-4485-9D26-63ED145140B2}" srcId="{0293ABDF-A6B6-40FB-9F5B-1EC2B36EBC3E}" destId="{D21BE983-ACE3-45B8-9AFF-7582060A2CCD}" srcOrd="1" destOrd="0" parTransId="{ED58A6B3-FFBE-4BBD-8450-179AE1C7C85C}" sibTransId="{A48EA061-4A09-43BA-97DE-94D65B435BB3}"/>
    <dgm:cxn modelId="{CF750E9E-6F5B-4CCF-9796-D44D0EEF5361}" srcId="{0293ABDF-A6B6-40FB-9F5B-1EC2B36EBC3E}" destId="{E991C689-BC04-49FB-B68D-441472502EE3}" srcOrd="4" destOrd="0" parTransId="{0ED83F6D-DC66-4F0D-8439-10B47522B44F}" sibTransId="{47DCB77E-213D-4E4F-8176-E1E69EC7C9F6}"/>
    <dgm:cxn modelId="{27BE569F-C9D1-416D-BFBB-05CC299452AF}" type="presOf" srcId="{4E217D70-0499-467D-AA25-E524DBCC3513}" destId="{0B8DAE95-7E2C-43A4-88F0-410E2AD13472}" srcOrd="0" destOrd="0" presId="urn:microsoft.com/office/officeart/2018/2/layout/IconLabelList"/>
    <dgm:cxn modelId="{E4E839A6-5199-4FAC-9585-ECF889854DA2}" srcId="{0293ABDF-A6B6-40FB-9F5B-1EC2B36EBC3E}" destId="{AA49E9C0-BD45-43DA-BCC8-D1123E840E26}" srcOrd="0" destOrd="0" parTransId="{14F3D398-75D3-44E2-B6AA-0137BCCC82D7}" sibTransId="{15FDD615-CD48-42AC-9654-A03E0EC5326B}"/>
    <dgm:cxn modelId="{46B911CA-B87E-4FBD-AFBF-9A340E731FD4}" srcId="{0293ABDF-A6B6-40FB-9F5B-1EC2B36EBC3E}" destId="{4E217D70-0499-467D-AA25-E524DBCC3513}" srcOrd="2" destOrd="0" parTransId="{9C3D3D9F-7A40-43A8-BA4C-C3875FC9189F}" sibTransId="{407517DE-CCDB-43A8-A16B-7191FC9ACB94}"/>
    <dgm:cxn modelId="{3EEE20CC-E6FE-4CA1-AEC5-917507D874CC}" type="presOf" srcId="{D21BE983-ACE3-45B8-9AFF-7582060A2CCD}" destId="{064F03E6-7647-4631-955B-476D7BD8DE7B}" srcOrd="0" destOrd="0" presId="urn:microsoft.com/office/officeart/2018/2/layout/IconLabelList"/>
    <dgm:cxn modelId="{E196E4E8-6C0F-419F-87CD-208FD781CA95}" type="presOf" srcId="{E991C689-BC04-49FB-B68D-441472502EE3}" destId="{7C871E53-5B1D-4B4C-AABA-1F0B6641DA26}" srcOrd="0" destOrd="0" presId="urn:microsoft.com/office/officeart/2018/2/layout/IconLabelList"/>
    <dgm:cxn modelId="{CB89A070-0179-448F-ABE3-C0B69C2358F3}" type="presParOf" srcId="{8C7EC498-FDFD-4003-B65F-0DC7075A6314}" destId="{3CAA6EE9-7574-4A84-98A2-80283B4574D1}" srcOrd="0" destOrd="0" presId="urn:microsoft.com/office/officeart/2018/2/layout/IconLabelList"/>
    <dgm:cxn modelId="{A18EC333-574E-4947-BEFC-2298F9814DE3}" type="presParOf" srcId="{3CAA6EE9-7574-4A84-98A2-80283B4574D1}" destId="{F363E59C-C0C6-4102-BB7D-7E917D85811C}" srcOrd="0" destOrd="0" presId="urn:microsoft.com/office/officeart/2018/2/layout/IconLabelList"/>
    <dgm:cxn modelId="{2C5D2529-D5A1-45A7-92F6-DFCA9EF91E18}" type="presParOf" srcId="{3CAA6EE9-7574-4A84-98A2-80283B4574D1}" destId="{5BCA662A-676B-441F-823A-A90B133A98C3}" srcOrd="1" destOrd="0" presId="urn:microsoft.com/office/officeart/2018/2/layout/IconLabelList"/>
    <dgm:cxn modelId="{A24C45EA-9ACB-4FE9-9E8A-E6F80BBEB54E}" type="presParOf" srcId="{3CAA6EE9-7574-4A84-98A2-80283B4574D1}" destId="{9BB2CA7B-FE3D-450E-B6DD-F89E4F591FC4}" srcOrd="2" destOrd="0" presId="urn:microsoft.com/office/officeart/2018/2/layout/IconLabelList"/>
    <dgm:cxn modelId="{D5CD0A8B-AF36-42AA-8863-F41D21DB0676}" type="presParOf" srcId="{8C7EC498-FDFD-4003-B65F-0DC7075A6314}" destId="{6FA1A96E-F55C-4E17-ACF3-E4AF0A150E03}" srcOrd="1" destOrd="0" presId="urn:microsoft.com/office/officeart/2018/2/layout/IconLabelList"/>
    <dgm:cxn modelId="{ABCFAA64-19E7-444C-BE53-8F793ADDD68F}" type="presParOf" srcId="{8C7EC498-FDFD-4003-B65F-0DC7075A6314}" destId="{786021E3-B551-4265-B386-9AB20F552CD3}" srcOrd="2" destOrd="0" presId="urn:microsoft.com/office/officeart/2018/2/layout/IconLabelList"/>
    <dgm:cxn modelId="{1AEAEAFE-F883-4A9D-A777-2F83B6A4B02C}" type="presParOf" srcId="{786021E3-B551-4265-B386-9AB20F552CD3}" destId="{BE34E3F6-35CD-4E36-BE91-9914821C48B4}" srcOrd="0" destOrd="0" presId="urn:microsoft.com/office/officeart/2018/2/layout/IconLabelList"/>
    <dgm:cxn modelId="{6F110140-C1CB-407F-87E0-DE0EF0D74BC4}" type="presParOf" srcId="{786021E3-B551-4265-B386-9AB20F552CD3}" destId="{AAAC74A7-9554-488B-B07E-023EECFE139D}" srcOrd="1" destOrd="0" presId="urn:microsoft.com/office/officeart/2018/2/layout/IconLabelList"/>
    <dgm:cxn modelId="{E81FDFCA-6299-4995-91BE-B6BDEBB7E20C}" type="presParOf" srcId="{786021E3-B551-4265-B386-9AB20F552CD3}" destId="{064F03E6-7647-4631-955B-476D7BD8DE7B}" srcOrd="2" destOrd="0" presId="urn:microsoft.com/office/officeart/2018/2/layout/IconLabelList"/>
    <dgm:cxn modelId="{1E0C7DD6-2DD0-409B-B725-CC59CA38CB5F}" type="presParOf" srcId="{8C7EC498-FDFD-4003-B65F-0DC7075A6314}" destId="{83533C11-8746-46FA-9900-554AAC3B66D1}" srcOrd="3" destOrd="0" presId="urn:microsoft.com/office/officeart/2018/2/layout/IconLabelList"/>
    <dgm:cxn modelId="{F754ACBB-84BC-4E0D-8BF9-359E5C4A7351}" type="presParOf" srcId="{8C7EC498-FDFD-4003-B65F-0DC7075A6314}" destId="{38CA1DB9-C026-409F-9835-C429DAA3BE80}" srcOrd="4" destOrd="0" presId="urn:microsoft.com/office/officeart/2018/2/layout/IconLabelList"/>
    <dgm:cxn modelId="{BB24D1BA-AEB3-49A7-AA5C-A51580DF6161}" type="presParOf" srcId="{38CA1DB9-C026-409F-9835-C429DAA3BE80}" destId="{431116C1-9BEF-4B12-92F4-20AFD2ED83F0}" srcOrd="0" destOrd="0" presId="urn:microsoft.com/office/officeart/2018/2/layout/IconLabelList"/>
    <dgm:cxn modelId="{1F7E6BAD-EB67-42DF-B3E6-74EA8D6734B8}" type="presParOf" srcId="{38CA1DB9-C026-409F-9835-C429DAA3BE80}" destId="{196CD60B-CF57-4365-99DD-FD4926751F2E}" srcOrd="1" destOrd="0" presId="urn:microsoft.com/office/officeart/2018/2/layout/IconLabelList"/>
    <dgm:cxn modelId="{4C14B602-0942-4293-BDC4-3F130B7E8A89}" type="presParOf" srcId="{38CA1DB9-C026-409F-9835-C429DAA3BE80}" destId="{0B8DAE95-7E2C-43A4-88F0-410E2AD13472}" srcOrd="2" destOrd="0" presId="urn:microsoft.com/office/officeart/2018/2/layout/IconLabelList"/>
    <dgm:cxn modelId="{60DABF94-92E3-4CA4-8FA0-B5F503304BD6}" type="presParOf" srcId="{8C7EC498-FDFD-4003-B65F-0DC7075A6314}" destId="{18DA4F30-BBF5-468A-A69C-912D170B7407}" srcOrd="5" destOrd="0" presId="urn:microsoft.com/office/officeart/2018/2/layout/IconLabelList"/>
    <dgm:cxn modelId="{B0AF1A9A-0F88-4268-B575-DFD238DB57E6}" type="presParOf" srcId="{8C7EC498-FDFD-4003-B65F-0DC7075A6314}" destId="{14103BDE-8538-4FC8-AD73-A1C668683B55}" srcOrd="6" destOrd="0" presId="urn:microsoft.com/office/officeart/2018/2/layout/IconLabelList"/>
    <dgm:cxn modelId="{57DBAA43-DC3C-48A9-AF61-ADF85F842CC7}" type="presParOf" srcId="{14103BDE-8538-4FC8-AD73-A1C668683B55}" destId="{B5A202AA-88A9-47B9-995C-5D61F7BC5782}" srcOrd="0" destOrd="0" presId="urn:microsoft.com/office/officeart/2018/2/layout/IconLabelList"/>
    <dgm:cxn modelId="{1BE7E52E-3577-48FC-8453-C688B8F5D0D2}" type="presParOf" srcId="{14103BDE-8538-4FC8-AD73-A1C668683B55}" destId="{252806B3-0D89-4F1B-9089-DF66B009D6A4}" srcOrd="1" destOrd="0" presId="urn:microsoft.com/office/officeart/2018/2/layout/IconLabelList"/>
    <dgm:cxn modelId="{556172AF-1EEA-4435-BB6C-85CAC02C000E}" type="presParOf" srcId="{14103BDE-8538-4FC8-AD73-A1C668683B55}" destId="{F8745DB6-BF07-41FC-B0A9-2621994AFE56}" srcOrd="2" destOrd="0" presId="urn:microsoft.com/office/officeart/2018/2/layout/IconLabelList"/>
    <dgm:cxn modelId="{F4794E6C-7066-452F-B52F-AC4A7CD4A2BF}" type="presParOf" srcId="{8C7EC498-FDFD-4003-B65F-0DC7075A6314}" destId="{E3F073BA-2321-4F0D-BD1C-17C3E2C723D1}" srcOrd="7" destOrd="0" presId="urn:microsoft.com/office/officeart/2018/2/layout/IconLabelList"/>
    <dgm:cxn modelId="{44120312-6B87-482E-87CE-AEA2E91EA3F6}" type="presParOf" srcId="{8C7EC498-FDFD-4003-B65F-0DC7075A6314}" destId="{2D8B3905-BAA9-4949-825E-D2984CDE35DC}" srcOrd="8" destOrd="0" presId="urn:microsoft.com/office/officeart/2018/2/layout/IconLabelList"/>
    <dgm:cxn modelId="{AF1C3E4C-4EA7-4344-87DD-E1C56BCB85C9}" type="presParOf" srcId="{2D8B3905-BAA9-4949-825E-D2984CDE35DC}" destId="{307CC08B-53AC-49F8-9B64-F662E1C5494E}" srcOrd="0" destOrd="0" presId="urn:microsoft.com/office/officeart/2018/2/layout/IconLabelList"/>
    <dgm:cxn modelId="{97217674-3CBB-45D9-81DA-C8F55CEC491C}" type="presParOf" srcId="{2D8B3905-BAA9-4949-825E-D2984CDE35DC}" destId="{261F6692-98AA-4AB5-8AAD-988116980C76}" srcOrd="1" destOrd="0" presId="urn:microsoft.com/office/officeart/2018/2/layout/IconLabelList"/>
    <dgm:cxn modelId="{70E22DEF-575C-49E5-8A77-A3F63D64ED88}" type="presParOf" srcId="{2D8B3905-BAA9-4949-825E-D2984CDE35DC}" destId="{7C871E53-5B1D-4B4C-AABA-1F0B6641DA26}" srcOrd="2" destOrd="0" presId="urn:microsoft.com/office/officeart/2018/2/layout/IconLabel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63E59C-C0C6-4102-BB7D-7E917D85811C}">
      <dsp:nvSpPr>
        <dsp:cNvPr id="0" name=""/>
        <dsp:cNvSpPr/>
      </dsp:nvSpPr>
      <dsp:spPr>
        <a:xfrm>
          <a:off x="613412" y="257815"/>
          <a:ext cx="1079998" cy="107999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B2CA7B-FE3D-450E-B6DD-F89E4F591FC4}">
      <dsp:nvSpPr>
        <dsp:cNvPr id="0" name=""/>
        <dsp:cNvSpPr/>
      </dsp:nvSpPr>
      <dsp:spPr>
        <a:xfrm>
          <a:off x="309662" y="1546165"/>
          <a:ext cx="1687500" cy="1328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IOT (gemelos digitales,…)</a:t>
          </a:r>
          <a:endParaRPr lang="en-US" sz="1800" kern="1200" dirty="0"/>
        </a:p>
      </dsp:txBody>
      <dsp:txXfrm>
        <a:off x="309662" y="1546165"/>
        <a:ext cx="1687500" cy="1328906"/>
      </dsp:txXfrm>
    </dsp:sp>
    <dsp:sp modelId="{BE34E3F6-35CD-4E36-BE91-9914821C48B4}">
      <dsp:nvSpPr>
        <dsp:cNvPr id="0" name=""/>
        <dsp:cNvSpPr/>
      </dsp:nvSpPr>
      <dsp:spPr>
        <a:xfrm>
          <a:off x="2596225" y="257815"/>
          <a:ext cx="1079998" cy="107999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4F03E6-7647-4631-955B-476D7BD8DE7B}">
      <dsp:nvSpPr>
        <dsp:cNvPr id="0" name=""/>
        <dsp:cNvSpPr/>
      </dsp:nvSpPr>
      <dsp:spPr>
        <a:xfrm>
          <a:off x="2292474" y="1546165"/>
          <a:ext cx="1687500" cy="1328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Formularios</a:t>
          </a:r>
          <a:endParaRPr lang="en-US" sz="1800" kern="1200" dirty="0"/>
        </a:p>
      </dsp:txBody>
      <dsp:txXfrm>
        <a:off x="2292474" y="1546165"/>
        <a:ext cx="1687500" cy="1328906"/>
      </dsp:txXfrm>
    </dsp:sp>
    <dsp:sp modelId="{431116C1-9BEF-4B12-92F4-20AFD2ED83F0}">
      <dsp:nvSpPr>
        <dsp:cNvPr id="0" name=""/>
        <dsp:cNvSpPr/>
      </dsp:nvSpPr>
      <dsp:spPr>
        <a:xfrm>
          <a:off x="4579037" y="257815"/>
          <a:ext cx="1079998" cy="107999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8DAE95-7E2C-43A4-88F0-410E2AD13472}">
      <dsp:nvSpPr>
        <dsp:cNvPr id="0" name=""/>
        <dsp:cNvSpPr/>
      </dsp:nvSpPr>
      <dsp:spPr>
        <a:xfrm>
          <a:off x="4275287" y="1546165"/>
          <a:ext cx="1687500" cy="1328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 dirty="0"/>
            <a:t>Monitorización de plataforma, sensores que permitan medir el entorno</a:t>
          </a:r>
          <a:endParaRPr lang="en-US" sz="1800" kern="1200" dirty="0"/>
        </a:p>
      </dsp:txBody>
      <dsp:txXfrm>
        <a:off x="4275287" y="1546165"/>
        <a:ext cx="1687500" cy="1328906"/>
      </dsp:txXfrm>
    </dsp:sp>
    <dsp:sp modelId="{B5A202AA-88A9-47B9-995C-5D61F7BC5782}">
      <dsp:nvSpPr>
        <dsp:cNvPr id="0" name=""/>
        <dsp:cNvSpPr/>
      </dsp:nvSpPr>
      <dsp:spPr>
        <a:xfrm>
          <a:off x="6561850" y="257815"/>
          <a:ext cx="1079998" cy="107999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745DB6-BF07-41FC-B0A9-2621994AFE56}">
      <dsp:nvSpPr>
        <dsp:cNvPr id="0" name=""/>
        <dsp:cNvSpPr/>
      </dsp:nvSpPr>
      <dsp:spPr>
        <a:xfrm>
          <a:off x="6258099" y="1546165"/>
          <a:ext cx="1687500" cy="1328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/>
            <a:t>Alertado</a:t>
          </a:r>
          <a:endParaRPr lang="en-US" sz="1800" kern="1200"/>
        </a:p>
      </dsp:txBody>
      <dsp:txXfrm>
        <a:off x="6258099" y="1546165"/>
        <a:ext cx="1687500" cy="1328906"/>
      </dsp:txXfrm>
    </dsp:sp>
    <dsp:sp modelId="{307CC08B-53AC-49F8-9B64-F662E1C5494E}">
      <dsp:nvSpPr>
        <dsp:cNvPr id="0" name=""/>
        <dsp:cNvSpPr/>
      </dsp:nvSpPr>
      <dsp:spPr>
        <a:xfrm>
          <a:off x="8544662" y="257815"/>
          <a:ext cx="1079998" cy="107999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871E53-5B1D-4B4C-AABA-1F0B6641DA26}">
      <dsp:nvSpPr>
        <dsp:cNvPr id="0" name=""/>
        <dsp:cNvSpPr/>
      </dsp:nvSpPr>
      <dsp:spPr>
        <a:xfrm>
          <a:off x="8240912" y="1546165"/>
          <a:ext cx="1687500" cy="13289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/>
            <a:t>Seguimiento de flujos de tráfico</a:t>
          </a:r>
          <a:endParaRPr lang="en-US" sz="1800" kern="1200"/>
        </a:p>
      </dsp:txBody>
      <dsp:txXfrm>
        <a:off x="8240912" y="1546165"/>
        <a:ext cx="1687500" cy="13289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9D4921-DA60-4FEA-BA6E-C8E73AE417A4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F0A435-1BFF-47CC-81FF-C063C2304BA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2397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0A435-1BFF-47CC-81FF-C063C2304BA2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593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Rafa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0A435-1BFF-47CC-81FF-C063C2304BA2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0456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Rafa. </a:t>
            </a:r>
          </a:p>
          <a:p>
            <a:r>
              <a:rPr lang="es-ES" sz="1400" dirty="0">
                <a:latin typeface="Söhne"/>
              </a:rPr>
              <a:t>Al anclar objetos visuales, ten en cuenta que:</a:t>
            </a:r>
          </a:p>
          <a:p>
            <a:pPr marL="557213" lvl="1" indent="-214313"/>
            <a:r>
              <a:rPr lang="es-ES" sz="1400" dirty="0">
                <a:latin typeface="Söhne"/>
              </a:rPr>
              <a:t>Anclar un informe completo no actualiza automáticamente los datos.</a:t>
            </a:r>
          </a:p>
          <a:p>
            <a:pPr marL="557213" lvl="1" indent="-214313"/>
            <a:r>
              <a:rPr lang="es-ES" sz="1400" dirty="0">
                <a:latin typeface="Söhne"/>
              </a:rPr>
              <a:t>Puedes usar "Q&amp;A" para preguntas en lenguaje natural.</a:t>
            </a:r>
          </a:p>
          <a:p>
            <a:pPr marL="557213" lvl="1" indent="-214313"/>
            <a:endParaRPr lang="es-ES" sz="1400" b="1" dirty="0"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1400" b="1" dirty="0">
                <a:latin typeface="Söhne"/>
              </a:rPr>
              <a:t>Cuándo utilizar</a:t>
            </a:r>
            <a:r>
              <a:rPr lang="es-ES" sz="1400" dirty="0">
                <a:latin typeface="Söhne"/>
              </a:rPr>
              <a:t>:</a:t>
            </a:r>
          </a:p>
          <a:p>
            <a:pPr marL="557213" lvl="1" indent="-214313"/>
            <a:r>
              <a:rPr lang="es-ES" sz="1400" dirty="0">
                <a:latin typeface="Söhne"/>
              </a:rPr>
              <a:t>Necesidad de construir informes avanzados en tiempo real.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0A435-1BFF-47CC-81FF-C063C2304BA2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51906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Mar</a:t>
            </a:r>
          </a:p>
          <a:p>
            <a:r>
              <a:rPr lang="es-ES" sz="1200" dirty="0">
                <a:latin typeface="Söhne"/>
              </a:rPr>
              <a:t>Este conjunto de datos es </a:t>
            </a:r>
            <a:r>
              <a:rPr lang="es-ES" sz="1200" b="1" dirty="0">
                <a:latin typeface="Söhne"/>
              </a:rPr>
              <a:t>una versión combinada </a:t>
            </a:r>
            <a:r>
              <a:rPr lang="es-ES" sz="1200" dirty="0">
                <a:latin typeface="Söhne"/>
              </a:rPr>
              <a:t>de </a:t>
            </a:r>
            <a:r>
              <a:rPr lang="es-ES" sz="1200" dirty="0" err="1">
                <a:latin typeface="Söhne"/>
              </a:rPr>
              <a:t>Push</a:t>
            </a:r>
            <a:r>
              <a:rPr lang="es-ES" sz="1200" dirty="0">
                <a:latin typeface="Söhne"/>
              </a:rPr>
              <a:t> y </a:t>
            </a:r>
            <a:r>
              <a:rPr lang="es-ES" sz="1200" dirty="0" err="1">
                <a:latin typeface="Söhne"/>
              </a:rPr>
              <a:t>Streaming</a:t>
            </a:r>
            <a:r>
              <a:rPr lang="es-ES" sz="1200" dirty="0">
                <a:latin typeface="Söhne"/>
              </a:rPr>
              <a:t>. </a:t>
            </a:r>
          </a:p>
          <a:p>
            <a:r>
              <a:rPr lang="es-ES" sz="1200" dirty="0">
                <a:latin typeface="Söhne"/>
              </a:rPr>
              <a:t>Habrá una </a:t>
            </a:r>
            <a:r>
              <a:rPr lang="es-ES" sz="1200" b="1" dirty="0">
                <a:latin typeface="Söhne"/>
              </a:rPr>
              <a:t>caché temporal </a:t>
            </a:r>
            <a:r>
              <a:rPr lang="es-ES" sz="1200" dirty="0">
                <a:latin typeface="Söhne"/>
              </a:rPr>
              <a:t>para los datos que van y vienen, y también habrá una </a:t>
            </a:r>
            <a:r>
              <a:rPr lang="es-ES" sz="1200" b="1" dirty="0">
                <a:latin typeface="Söhne"/>
              </a:rPr>
              <a:t>base de datos </a:t>
            </a:r>
            <a:r>
              <a:rPr lang="es-ES" sz="1200" dirty="0">
                <a:latin typeface="Söhne"/>
              </a:rPr>
              <a:t>para almacenar los datos. </a:t>
            </a:r>
          </a:p>
          <a:p>
            <a:r>
              <a:rPr lang="es-ES" sz="1200" dirty="0">
                <a:latin typeface="Söhne"/>
              </a:rPr>
              <a:t>Puedes crearlo habilitando la opción </a:t>
            </a:r>
            <a:r>
              <a:rPr lang="es-ES" sz="1200" b="1" dirty="0">
                <a:latin typeface="Söhne"/>
              </a:rPr>
              <a:t>"Análisis de Datos Históricos" </a:t>
            </a:r>
            <a:r>
              <a:rPr lang="es-ES" sz="1200" dirty="0">
                <a:latin typeface="Söhne"/>
              </a:rPr>
              <a:t>al crear el conjunto de datos de </a:t>
            </a:r>
            <a:r>
              <a:rPr lang="es-ES" sz="1200" dirty="0" err="1">
                <a:latin typeface="Söhne"/>
              </a:rPr>
              <a:t>streaming</a:t>
            </a:r>
            <a:r>
              <a:rPr lang="es-ES" sz="1200" dirty="0">
                <a:latin typeface="Söhne"/>
              </a:rPr>
              <a:t> o </a:t>
            </a:r>
            <a:r>
              <a:rPr lang="es-ES" sz="1200" dirty="0" err="1">
                <a:latin typeface="Söhne"/>
              </a:rPr>
              <a:t>defaultMode</a:t>
            </a:r>
            <a:r>
              <a:rPr lang="es-ES" sz="1200" dirty="0">
                <a:latin typeface="Söhne"/>
              </a:rPr>
              <a:t> = </a:t>
            </a:r>
            <a:r>
              <a:rPr lang="es-ES" sz="1200" dirty="0" err="1">
                <a:latin typeface="Söhne"/>
              </a:rPr>
              <a:t>pushStreaming</a:t>
            </a:r>
            <a:endParaRPr lang="es-ES" sz="1200" dirty="0">
              <a:latin typeface="Söhne"/>
            </a:endParaRP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0A435-1BFF-47CC-81FF-C063C2304BA2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42533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Mar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1400" dirty="0">
                <a:latin typeface="Söhne"/>
              </a:rPr>
              <a:t>Los datos en un </a:t>
            </a:r>
            <a:r>
              <a:rPr lang="es-ES" sz="1400" dirty="0" err="1">
                <a:latin typeface="Söhne"/>
              </a:rPr>
              <a:t>Streaming</a:t>
            </a:r>
            <a:r>
              <a:rPr lang="es-ES" sz="1400" dirty="0">
                <a:latin typeface="Söhne"/>
              </a:rPr>
              <a:t> </a:t>
            </a:r>
            <a:r>
              <a:rPr lang="es-ES" sz="1400" dirty="0" err="1">
                <a:latin typeface="Söhne"/>
              </a:rPr>
              <a:t>Dataset</a:t>
            </a:r>
            <a:r>
              <a:rPr lang="es-ES" sz="1400" dirty="0">
                <a:latin typeface="Söhne"/>
              </a:rPr>
              <a:t> </a:t>
            </a:r>
            <a:r>
              <a:rPr lang="es-ES" sz="1400" b="1" dirty="0">
                <a:latin typeface="Söhne"/>
              </a:rPr>
              <a:t>se almacenan temporalmente en una caché</a:t>
            </a:r>
            <a:r>
              <a:rPr lang="es-ES" sz="1400" dirty="0">
                <a:latin typeface="Söhne"/>
              </a:rPr>
              <a:t> q</a:t>
            </a:r>
            <a:r>
              <a:rPr lang="es-ES" sz="1400" b="1" dirty="0">
                <a:latin typeface="Söhne"/>
              </a:rPr>
              <a:t>ue expira </a:t>
            </a:r>
            <a:r>
              <a:rPr lang="es-ES" sz="1400" dirty="0">
                <a:latin typeface="Söhne"/>
              </a:rPr>
              <a:t>rápidamente. No existe una base de datos subyacente para estos datos. Los datos insertados no pueden agregarse ni procesarse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1400" dirty="0">
                <a:latin typeface="Söhne"/>
              </a:rPr>
              <a:t>Visualizaciones: </a:t>
            </a:r>
          </a:p>
          <a:p>
            <a:pPr lvl="1"/>
            <a:r>
              <a:rPr lang="es-ES" sz="1400" dirty="0">
                <a:latin typeface="Söhne"/>
              </a:rPr>
              <a:t>No es posible crear solo es posible crear un panel. </a:t>
            </a:r>
          </a:p>
          <a:p>
            <a:pPr lvl="1"/>
            <a:r>
              <a:rPr lang="es-ES" sz="1400" dirty="0">
                <a:latin typeface="Söhne"/>
              </a:rPr>
              <a:t>No se pueden usar funciones de informes, como filtrado u objetos visuales de Power BI.</a:t>
            </a:r>
          </a:p>
          <a:p>
            <a:pPr lvl="1"/>
            <a:r>
              <a:rPr lang="es-ES" sz="1400" dirty="0">
                <a:latin typeface="Söhne"/>
              </a:rPr>
              <a:t>Objetos visuales propios para reducir la latencia</a:t>
            </a:r>
            <a:endParaRPr lang="es-ES" sz="1400" b="1" dirty="0"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1400" b="1" dirty="0">
                <a:latin typeface="Söhne"/>
              </a:rPr>
              <a:t>Cuándo utilizar</a:t>
            </a:r>
            <a:r>
              <a:rPr lang="es-ES" sz="1400" dirty="0">
                <a:latin typeface="Söhne"/>
              </a:rPr>
              <a:t>:</a:t>
            </a:r>
          </a:p>
          <a:p>
            <a:pPr marL="557213" lvl="1" indent="-214313"/>
            <a:r>
              <a:rPr lang="es-ES" sz="1400" dirty="0">
                <a:latin typeface="Söhne"/>
              </a:rPr>
              <a:t>Latencia de </a:t>
            </a:r>
            <a:r>
              <a:rPr lang="es-ES" sz="1400" b="1" dirty="0">
                <a:latin typeface="Söhne"/>
              </a:rPr>
              <a:t>1 </a:t>
            </a:r>
            <a:r>
              <a:rPr lang="es-ES" sz="1400" b="1" dirty="0" err="1">
                <a:latin typeface="Söhne"/>
              </a:rPr>
              <a:t>segs</a:t>
            </a:r>
            <a:r>
              <a:rPr lang="es-ES" sz="1400" b="1" dirty="0">
                <a:latin typeface="Söhne"/>
              </a:rPr>
              <a:t> </a:t>
            </a:r>
          </a:p>
          <a:p>
            <a:pPr marL="557213" lvl="1" indent="-214313"/>
            <a:r>
              <a:rPr lang="es-ES" sz="1400" b="1" dirty="0">
                <a:latin typeface="Söhne"/>
              </a:rPr>
              <a:t>Visualizaciones optimizadas para una baja latencia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0A435-1BFF-47CC-81FF-C063C2304BA2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99854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Limitaciones de los </a:t>
            </a:r>
            <a:r>
              <a:rPr lang="es-ES" dirty="0" err="1"/>
              <a:t>Push</a:t>
            </a:r>
            <a:r>
              <a:rPr lang="es-ES" dirty="0"/>
              <a:t> </a:t>
            </a:r>
            <a:r>
              <a:rPr lang="es-ES" dirty="0" err="1"/>
              <a:t>datasets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0A435-1BFF-47CC-81FF-C063C2304BA2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67241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Rafa. Una vez visto todo, me diréis, pero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0A435-1BFF-47CC-81FF-C063C2304BA2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05578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Mar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0A435-1BFF-47CC-81FF-C063C2304BA2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35496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Mar </a:t>
            </a:r>
            <a:r>
              <a:rPr lang="es-ES" dirty="0" err="1"/>
              <a:t>Push</a:t>
            </a:r>
            <a:r>
              <a:rPr lang="es-ES" dirty="0"/>
              <a:t> </a:t>
            </a:r>
            <a:r>
              <a:rPr lang="es-ES" dirty="0" err="1"/>
              <a:t>dataset</a:t>
            </a:r>
            <a:r>
              <a:rPr lang="es-ES" dirty="0"/>
              <a:t> siempre </a:t>
            </a:r>
            <a:r>
              <a:rPr lang="es-ES" dirty="0" err="1"/>
              <a:t>securizado</a:t>
            </a:r>
            <a:r>
              <a:rPr lang="es-ES" dirty="0"/>
              <a:t>, de tipo </a:t>
            </a:r>
            <a:r>
              <a:rPr lang="es-ES" dirty="0" err="1"/>
              <a:t>streaming</a:t>
            </a:r>
            <a:r>
              <a:rPr lang="es-ES" dirty="0"/>
              <a:t> la </a:t>
            </a:r>
            <a:r>
              <a:rPr lang="es-ES" dirty="0" err="1"/>
              <a:t>url</a:t>
            </a:r>
            <a:r>
              <a:rPr lang="es-ES" dirty="0"/>
              <a:t> sigue siendo pública</a:t>
            </a:r>
          </a:p>
          <a:p>
            <a:endParaRPr lang="es-ES" dirty="0"/>
          </a:p>
          <a:p>
            <a:pPr algn="l"/>
            <a:r>
              <a:rPr lang="nn-NO" sz="1100" dirty="0">
                <a:latin typeface="Consolas" panose="020B0609020204030204" pitchFamily="49" charset="0"/>
              </a:rPr>
              <a:t>POST https://api.powerbi.com/v1.0/myorg/datasets?defaultRetentionPolicy={defaultRetentionPolicy}&amp;defaultMode={defaultMode}</a:t>
            </a:r>
            <a:endParaRPr lang="es-ES" sz="1100" dirty="0">
              <a:latin typeface="Consolas" panose="020B06090202040302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Söhne"/>
              </a:rPr>
              <a:t>defaultMode</a:t>
            </a:r>
            <a:r>
              <a:rPr lang="es-ES" dirty="0">
                <a:latin typeface="Söhne"/>
              </a:rPr>
              <a:t> se especifica el tipo de conjunto de datos en </a:t>
            </a:r>
            <a:r>
              <a:rPr lang="es-ES" dirty="0" err="1">
                <a:latin typeface="Söhne"/>
              </a:rPr>
              <a:t>straming</a:t>
            </a:r>
            <a:r>
              <a:rPr lang="es-ES" dirty="0">
                <a:latin typeface="Söhne"/>
              </a:rPr>
              <a:t>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Söhne"/>
              </a:rPr>
              <a:t>defaultRetentionPolicy</a:t>
            </a:r>
            <a:r>
              <a:rPr lang="es-ES" dirty="0">
                <a:latin typeface="Söhne"/>
              </a:rPr>
              <a:t>. </a:t>
            </a:r>
            <a:r>
              <a:rPr lang="es-ES" dirty="0" err="1">
                <a:latin typeface="Söhne"/>
              </a:rPr>
              <a:t>None</a:t>
            </a:r>
            <a:r>
              <a:rPr lang="es-ES" dirty="0">
                <a:latin typeface="Söhne"/>
              </a:rPr>
              <a:t>/</a:t>
            </a:r>
            <a:r>
              <a:rPr lang="es-ES" dirty="0" err="1">
                <a:latin typeface="Söhne"/>
              </a:rPr>
              <a:t>basicFIFO</a:t>
            </a:r>
            <a:endParaRPr lang="es-ES" dirty="0">
              <a:latin typeface="Söhne"/>
            </a:endParaRPr>
          </a:p>
          <a:p>
            <a:pPr algn="l"/>
            <a:r>
              <a:rPr lang="es-ES" sz="1400" dirty="0">
                <a:latin typeface="Söhne"/>
              </a:rPr>
              <a:t>Todas las solicitudes a la API </a:t>
            </a:r>
            <a:r>
              <a:rPr lang="es-ES" sz="1400" dirty="0" err="1">
                <a:latin typeface="Söhne"/>
              </a:rPr>
              <a:t>Rest</a:t>
            </a:r>
            <a:r>
              <a:rPr lang="es-ES" sz="1400" dirty="0">
                <a:latin typeface="Söhne"/>
              </a:rPr>
              <a:t> están </a:t>
            </a:r>
            <a:r>
              <a:rPr lang="es-ES" sz="1400" b="1" dirty="0">
                <a:latin typeface="Söhne"/>
              </a:rPr>
              <a:t>protegidas mediante </a:t>
            </a:r>
            <a:r>
              <a:rPr lang="es-ES" sz="1400" b="1" dirty="0" err="1">
                <a:latin typeface="Söhne"/>
              </a:rPr>
              <a:t>AzureAD</a:t>
            </a:r>
            <a:r>
              <a:rPr lang="es-ES" sz="1400" b="1" dirty="0">
                <a:latin typeface="Söhne"/>
              </a:rPr>
              <a:t> OAuth</a:t>
            </a:r>
            <a:r>
              <a:rPr lang="es-ES" sz="1400" dirty="0">
                <a:latin typeface="Söhne"/>
              </a:rPr>
              <a:t>.</a:t>
            </a:r>
          </a:p>
          <a:p>
            <a:pPr algn="l"/>
            <a:r>
              <a:rPr lang="es-ES" sz="1400" b="1" dirty="0">
                <a:latin typeface="Söhne"/>
              </a:rPr>
              <a:t>Puedes llamar a la API utilizando cualquier otra aplicación</a:t>
            </a:r>
            <a:r>
              <a:rPr lang="es-ES" sz="1400" dirty="0">
                <a:latin typeface="Söhne"/>
              </a:rPr>
              <a:t>, lo que facilita la integración con tus flujos de trabajo existentes.</a:t>
            </a:r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0A435-1BFF-47CC-81FF-C063C2304BA2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82164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sz="1400" dirty="0">
                <a:latin typeface="Söhne"/>
              </a:rPr>
              <a:t>La configuración de la interfaz de usuario se realiza a través de la opción "API" en el servicio de Power BI.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1400" b="1" dirty="0">
                <a:latin typeface="Söhne"/>
              </a:rPr>
              <a:t>Habilitación del Análisis del Historial de Datos</a:t>
            </a:r>
            <a:r>
              <a:rPr lang="es-ES" sz="1400" dirty="0">
                <a:latin typeface="Söhne"/>
              </a:rPr>
              <a:t>:</a:t>
            </a:r>
          </a:p>
          <a:p>
            <a:pPr marL="557213" lvl="1" indent="-214313"/>
            <a:r>
              <a:rPr lang="es-ES" sz="1400" dirty="0">
                <a:latin typeface="Söhne"/>
              </a:rPr>
              <a:t>Si </a:t>
            </a:r>
            <a:r>
              <a:rPr lang="es-ES" sz="1400" b="1" dirty="0">
                <a:latin typeface="Söhne"/>
              </a:rPr>
              <a:t>NO está habilitado</a:t>
            </a:r>
            <a:r>
              <a:rPr lang="es-ES" sz="1400" dirty="0">
                <a:latin typeface="Söhne"/>
              </a:rPr>
              <a:t>, se crea un conjunto de datos en </a:t>
            </a:r>
            <a:r>
              <a:rPr lang="es-ES" sz="1400" b="1" dirty="0" err="1">
                <a:latin typeface="Söhne"/>
              </a:rPr>
              <a:t>streaming</a:t>
            </a:r>
            <a:r>
              <a:rPr lang="es-ES" sz="1400" dirty="0">
                <a:latin typeface="Söhne"/>
              </a:rPr>
              <a:t>.</a:t>
            </a:r>
          </a:p>
          <a:p>
            <a:pPr marL="557213" lvl="1" indent="-214313"/>
            <a:r>
              <a:rPr lang="es-ES" sz="1400" b="1" dirty="0">
                <a:latin typeface="Söhne"/>
              </a:rPr>
              <a:t>SI está habilitado</a:t>
            </a:r>
            <a:r>
              <a:rPr lang="es-ES" sz="1400" dirty="0">
                <a:latin typeface="Söhne"/>
              </a:rPr>
              <a:t>, se crea un conjunto de datos </a:t>
            </a:r>
            <a:r>
              <a:rPr lang="es-ES" sz="1400" b="1" dirty="0">
                <a:latin typeface="Söhne"/>
              </a:rPr>
              <a:t>híbrido</a:t>
            </a:r>
            <a:r>
              <a:rPr lang="es-ES" sz="1400" dirty="0"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1400" dirty="0">
                <a:latin typeface="Söhne"/>
              </a:rPr>
              <a:t>En estos conjuntos de datos, el propietario recibe una </a:t>
            </a:r>
            <a:r>
              <a:rPr lang="es-ES" sz="1400" b="1" dirty="0">
                <a:latin typeface="Söhne"/>
              </a:rPr>
              <a:t>URL con una clave de fila</a:t>
            </a:r>
            <a:r>
              <a:rPr lang="es-ES" sz="1400" dirty="0">
                <a:latin typeface="Söhne"/>
              </a:rPr>
              <a:t>. Esta clave de fila autoriza al solicitante a </a:t>
            </a:r>
            <a:r>
              <a:rPr lang="es-ES" sz="1400" b="1" dirty="0">
                <a:latin typeface="Söhne"/>
              </a:rPr>
              <a:t>insertar datos en el conjunto de datos sin necesidad del token</a:t>
            </a:r>
            <a:r>
              <a:rPr lang="es-ES" sz="1400" dirty="0">
                <a:latin typeface="Söhne"/>
              </a:rPr>
              <a:t> de portador OAuth de </a:t>
            </a:r>
            <a:r>
              <a:rPr lang="es-ES" sz="1400" dirty="0" err="1">
                <a:latin typeface="Söhne"/>
              </a:rPr>
              <a:t>AzureAD</a:t>
            </a:r>
            <a:r>
              <a:rPr lang="es-ES" sz="1400" dirty="0">
                <a:latin typeface="Söhne"/>
              </a:rPr>
              <a:t>.</a:t>
            </a:r>
          </a:p>
          <a:p>
            <a:endParaRPr lang="es-ES" dirty="0">
              <a:cs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0A435-1BFF-47CC-81FF-C063C2304BA2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757719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Rafa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0A435-1BFF-47CC-81FF-C063C2304BA2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9024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Los dos. En estos dilemas no puede faltar el ver si la pizza puede o no llevar piña. Si es mejor el </a:t>
            </a:r>
            <a:r>
              <a:rPr lang="es-ES" dirty="0" err="1"/>
              <a:t>Tekken</a:t>
            </a:r>
            <a:r>
              <a:rPr lang="es-ES" dirty="0"/>
              <a:t> que el Street </a:t>
            </a:r>
            <a:r>
              <a:rPr lang="es-ES" dirty="0" err="1"/>
              <a:t>Figther</a:t>
            </a:r>
            <a:r>
              <a:rPr lang="es-ES" dirty="0"/>
              <a:t>. La tortilla va con o sin cebolla. Y por último, y este es un tema personal. Tengo una amiga que no es capaz de diferenciar entre túnel o puente, así que </a:t>
            </a:r>
            <a:r>
              <a:rPr lang="es-ES" dirty="0" err="1"/>
              <a:t>porfiplis</a:t>
            </a:r>
            <a:r>
              <a:rPr lang="es-ES" dirty="0"/>
              <a:t>, una ayudita </a:t>
            </a:r>
            <a:r>
              <a:rPr lang="es-ES" dirty="0" err="1"/>
              <a:t>pa</a:t>
            </a:r>
            <a:r>
              <a:rPr lang="es-ES" dirty="0"/>
              <a:t> mi amiga.</a:t>
            </a:r>
          </a:p>
          <a:p>
            <a:endParaRPr lang="es-ES" dirty="0"/>
          </a:p>
          <a:p>
            <a:r>
              <a:rPr lang="es-ES" dirty="0"/>
              <a:t>No os preocupéis si no os da tiempo a leerlos todos ahora que os los iremos volviendo a poner y desde cada una de las preguntas podéis contestar las otras.</a:t>
            </a:r>
          </a:p>
          <a:p>
            <a:endParaRPr lang="es-ES" dirty="0"/>
          </a:p>
          <a:p>
            <a:r>
              <a:rPr lang="es-ES" b="1" dirty="0">
                <a:highlight>
                  <a:srgbClr val="FFFF00"/>
                </a:highlight>
              </a:rPr>
              <a:t>Abrir segunda pantalla.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0A435-1BFF-47CC-81FF-C063C2304BA2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8124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Rafa</a:t>
            </a:r>
          </a:p>
          <a:p>
            <a:endParaRPr lang="es-ES">
              <a:cs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0A435-1BFF-47CC-81FF-C063C2304BA2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90662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Mar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0A435-1BFF-47CC-81FF-C063C2304BA2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83135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Decide tu propia aventura.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0A435-1BFF-47CC-81FF-C063C2304BA2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71653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0A435-1BFF-47CC-81FF-C063C2304BA2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81284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Teatrillo</a:t>
            </a:r>
          </a:p>
          <a:p>
            <a:endParaRPr lang="es-ES" dirty="0"/>
          </a:p>
          <a:p>
            <a:r>
              <a:rPr lang="es-ES" dirty="0"/>
              <a:t>Demo?</a:t>
            </a:r>
          </a:p>
          <a:p>
            <a:r>
              <a:rPr lang="es-ES" dirty="0"/>
              <a:t>Opción 1. Crear un </a:t>
            </a:r>
            <a:r>
              <a:rPr lang="es-ES" dirty="0" err="1"/>
              <a:t>dataset</a:t>
            </a:r>
            <a:r>
              <a:rPr lang="es-ES" dirty="0"/>
              <a:t> </a:t>
            </a:r>
            <a:r>
              <a:rPr lang="es-ES" dirty="0" err="1"/>
              <a:t>streaming</a:t>
            </a:r>
            <a:r>
              <a:rPr lang="es-ES" dirty="0"/>
              <a:t>, Crear un nuevo </a:t>
            </a:r>
            <a:r>
              <a:rPr lang="es-ES" dirty="0" err="1"/>
              <a:t>form</a:t>
            </a:r>
            <a:r>
              <a:rPr lang="es-ES" dirty="0"/>
              <a:t>, </a:t>
            </a:r>
            <a:r>
              <a:rPr lang="es-ES" dirty="0" err="1"/>
              <a:t>power</a:t>
            </a:r>
            <a:r>
              <a:rPr lang="es-ES" dirty="0"/>
              <a:t> </a:t>
            </a:r>
            <a:r>
              <a:rPr lang="es-ES" dirty="0" err="1"/>
              <a:t>automate</a:t>
            </a:r>
            <a:r>
              <a:rPr lang="es-ES" dirty="0"/>
              <a:t>, mostrar </a:t>
            </a:r>
            <a:r>
              <a:rPr lang="es-ES" dirty="0" err="1"/>
              <a:t>qr</a:t>
            </a:r>
            <a:r>
              <a:rPr lang="es-ES" dirty="0"/>
              <a:t>, </a:t>
            </a:r>
            <a:r>
              <a:rPr lang="es-ES" dirty="0" err="1"/>
              <a:t>ingestar</a:t>
            </a:r>
            <a:r>
              <a:rPr lang="es-ES" dirty="0"/>
              <a:t> datos</a:t>
            </a:r>
          </a:p>
          <a:p>
            <a:r>
              <a:rPr lang="es-ES" dirty="0"/>
              <a:t>Ver que pasa si queremos agregar esos datos.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0A435-1BFF-47CC-81FF-C063C2304BA2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66890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0A435-1BFF-47CC-81FF-C063C2304BA2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4091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Los dos. En estos dilemas no puede faltar el ver si la pizza puede o no llevar piña. Si es mejor el </a:t>
            </a:r>
            <a:r>
              <a:rPr lang="es-ES" dirty="0" err="1"/>
              <a:t>Tekken</a:t>
            </a:r>
            <a:r>
              <a:rPr lang="es-ES" dirty="0"/>
              <a:t> que el Street </a:t>
            </a:r>
            <a:r>
              <a:rPr lang="es-ES" dirty="0" err="1"/>
              <a:t>Figther</a:t>
            </a:r>
            <a:r>
              <a:rPr lang="es-ES" dirty="0"/>
              <a:t>. La tortilla va con o sin cebolla. Y por último, y este es un tema personal. Tengo una amiga que no es capaz de diferenciar entre túnel o puente, así que </a:t>
            </a:r>
            <a:r>
              <a:rPr lang="es-ES" dirty="0" err="1"/>
              <a:t>porfiplis</a:t>
            </a:r>
            <a:r>
              <a:rPr lang="es-ES" dirty="0"/>
              <a:t>, una ayudita </a:t>
            </a:r>
            <a:r>
              <a:rPr lang="es-ES" dirty="0" err="1"/>
              <a:t>pa</a:t>
            </a:r>
            <a:r>
              <a:rPr lang="es-ES" dirty="0"/>
              <a:t> mi amiga.</a:t>
            </a:r>
          </a:p>
          <a:p>
            <a:endParaRPr lang="es-ES" dirty="0"/>
          </a:p>
          <a:p>
            <a:r>
              <a:rPr lang="es-ES" dirty="0"/>
              <a:t>No os preocupéis si no os da tiempo a leerlos todos ahora que os los iremos volviendo a poner y desde cada una de las preguntas podéis contestar las otras.</a:t>
            </a:r>
          </a:p>
          <a:p>
            <a:endParaRPr lang="es-ES" dirty="0"/>
          </a:p>
          <a:p>
            <a:r>
              <a:rPr lang="es-ES" b="1" dirty="0">
                <a:highlight>
                  <a:srgbClr val="FFFF00"/>
                </a:highlight>
              </a:rPr>
              <a:t>Abrir segunda pantalla.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0A435-1BFF-47CC-81FF-C063C2304BA2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915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Rafa.</a:t>
            </a:r>
          </a:p>
          <a:p>
            <a:r>
              <a:rPr lang="es-ES" dirty="0"/>
              <a:t>Estos son los puntos principales que vamos a ver.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0A435-1BFF-47CC-81FF-C063C2304BA2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2145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Rafa. PROCESAMIENTO que engloba ADQUISICIÓN, PROCESAMIENTO y ANÁLISIS de forma CASI INSTANTANEA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0A435-1BFF-47CC-81FF-C063C2304BA2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84153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Rafa. Los clientes siempre van a pedir tiempo real, pero…¿realmente hace falta? ¿Para qué podemos necesitar tiempo real?</a:t>
            </a:r>
          </a:p>
          <a:p>
            <a:r>
              <a:rPr lang="es-ES" dirty="0"/>
              <a:t>Destornillador y martillo.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0A435-1BFF-47CC-81FF-C063C2304BA2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7064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b="0" i="0" dirty="0">
                <a:solidFill>
                  <a:srgbClr val="374151"/>
                </a:solidFill>
                <a:effectLst/>
                <a:latin typeface="Söhne"/>
              </a:rPr>
              <a:t>las diferentes formas en que puedes conectarte a tus datos y cargarlos en Power BI para su análisis y visualización. Power BI ofrece varios modos de conexión para adaptarse a diferentes fuentes de datos y escenarios de trabajo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0A435-1BFF-47CC-81FF-C063C2304BA2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2082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Rafa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0A435-1BFF-47CC-81FF-C063C2304BA2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6220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Mar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F0A435-1BFF-47CC-81FF-C063C2304BA2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6192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77D806-965F-A53C-B608-90D3D4040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968490-AB2B-CD32-9489-20DBDDCD2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7807695-6E69-2B50-E205-F769EBF2CA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720CB93-6C33-F9A6-4CED-3764A60FA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B7ED9-46F9-4C33-A845-A112F24837DD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379E5DF-8309-81C5-F2CB-B317AEB09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8EC1EFD-E11D-DA41-0F32-913F7B64E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BFA80-B9CE-4CE4-B8B9-E05CC585880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57943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9AB5A72-9D69-6ECD-FF8A-92699A170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52D1-2715-4A7D-AE86-F793C10CE79D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00C76C1-6AD1-01E0-37F6-31B51269B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9191D7-1ECC-14EE-11B2-5061D5A74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DA500-27B5-4148-B6CD-7156BFA26F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4141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269DD3-255B-5E43-2D35-F8C4096B4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537838-7E65-2E56-0D61-129406C6EE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1F6C84C-CDC5-7A66-731E-B85A45FB77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65EFFD0-C956-322B-45B5-32DD681B6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52D1-2715-4A7D-AE86-F793C10CE79D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8C85FC3-12AE-7374-B83A-4402A3DC5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904C878-6C0D-D33C-6B60-894A43A9A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DA500-27B5-4148-B6CD-7156BFA26F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63514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52D4A9-7075-86EE-F7E0-AB5232EE66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6A825CB-A495-FE82-0311-58BE5BA597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1106463-FD6A-056B-99A8-DF3A6661BD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756A851-F585-B88D-3E30-168067B46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52D1-2715-4A7D-AE86-F793C10CE79D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06B4C0A-1362-0304-FC4E-55F47337C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526C8FD-B295-D1FF-5A38-EBA095967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DA500-27B5-4148-B6CD-7156BFA26F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771643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E9032E-9973-800A-62B4-C0DEE71A3F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08841EC-7383-3AD7-BA9B-94C62819FB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BAAD01-988E-AB5A-1041-41A3E8BDD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52D1-2715-4A7D-AE86-F793C10CE79D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2403F47-B645-98BB-106F-47ADA34C0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E29DA6E-8858-22CC-3B39-AF6440A29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DA500-27B5-4148-B6CD-7156BFA26F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10788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5DFC2BB-40E1-B5A3-5070-E1AC60B8D2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F619CFA-723B-CA99-E875-C6C1E3D846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1F4F5F-E606-2409-63A7-492037FAD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52D1-2715-4A7D-AE86-F793C10CE79D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E08714-03F8-7D54-570A-2E7E166E1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999023C-0733-A8CD-B948-86066975F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DA500-27B5-4148-B6CD-7156BFA26F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319179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1CAAC0-61F6-CB30-6B03-00AE7E8E7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A53BEA5-FC8C-4684-D1D8-136F190571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94FC8C-E824-8528-338E-82043DD15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48E8C-3FA5-4ADD-9077-0AD03632B411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EB81E68-4091-1215-B8ED-21971DBAE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E4EED7-E190-4069-D441-D7B052564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B89E-F15E-42C0-9D09-58409047A0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607770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81C6C4-0E27-5AC8-6747-DD319AEFD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F1B284-34C8-E110-1D0E-A02EB8D91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119736D-0084-3A13-53AC-70365C944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48E8C-3FA5-4ADD-9077-0AD03632B411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5E3B99E-95EF-A5FD-C5B8-0831FAC97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DF55C20-9EBA-A2B8-CD9F-EF32EF994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B89E-F15E-42C0-9D09-58409047A0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01879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9D7245-AFA2-EECA-3CD9-8F11DFE6B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ABB656D-ECA1-A718-3B7E-C06068E7C8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8A3B341-6674-5001-ADCB-A1BAF0BB7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48E8C-3FA5-4ADD-9077-0AD03632B411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32818C-5829-0D77-88FA-029206F45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B3858D-DF11-652D-261C-A5A7AE628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B89E-F15E-42C0-9D09-58409047A0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67733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6131A4-E93A-F2C7-F273-299CADA48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9BD664-1D69-8662-DA71-F6707F99F8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9F34841-3F55-F3FB-8EED-7892BE10B4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E10287A-48E8-0A4C-7141-D6172FCE9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48E8C-3FA5-4ADD-9077-0AD03632B411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ABF187-ED7D-2507-48FC-CC0368A75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5C398EE-5872-A6C9-FAC1-BE3E907D9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B89E-F15E-42C0-9D09-58409047A0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409623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039FDE-3C62-2B30-92C7-74134793D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CF40B26-10E4-7712-11E4-1172662F2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6C79A46-A9DC-36A9-871D-C73DB556E5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7C3894D-842C-E1DC-82CD-8085C406F5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E44C97B-B629-383F-F4AA-11C71E4F5D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C9ECDB1-77E2-82F3-8023-ED732C865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48E8C-3FA5-4ADD-9077-0AD03632B411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83C5B06-7E25-C9DF-5893-24A122170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D625FA2-3DDF-7F91-2F1C-E168B4981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B89E-F15E-42C0-9D09-58409047A0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4734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2C8C3C8-DD73-5FB7-F919-7F763C72F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B7ED9-46F9-4C33-A845-A112F24837DD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9553E59-AB70-755D-0D60-0496B290F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2B6BE76-D57B-8C63-3267-F2B991BF6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BFA80-B9CE-4CE4-B8B9-E05CC585880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31264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7347DE-DE3C-8563-2F41-0BEC14DF6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5BFF4C0-512A-A277-B536-8CED08A47D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48E8C-3FA5-4ADD-9077-0AD03632B411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5BEB399-3D2E-BE72-300D-308231C1A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D234A21-2D84-723A-4280-AF6564638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B89E-F15E-42C0-9D09-58409047A0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85342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CFE1A0F-01FE-F859-9FEB-05F2FA9CC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48E8C-3FA5-4ADD-9077-0AD03632B411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D866C72-FA80-98BD-399E-8F9E38736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D89A4DC-49DD-CA6F-921E-8ACED3F89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B89E-F15E-42C0-9D09-58409047A0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972137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501D12-7EEF-BA3D-362A-5FCA9170C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25D281-1AC2-D230-E234-469E284F1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2A231E9-A75B-8168-05E6-267E8DC411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0F06B03-0341-B347-7CB2-300D7F81D9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48E8C-3FA5-4ADD-9077-0AD03632B411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8351515-4429-1140-1566-692C0AC5E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3A3C3B8-1B4E-2924-2B22-1828365B3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B89E-F15E-42C0-9D09-58409047A0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16111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3E9C53-3FA6-90D5-421C-0730C654F2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978D91A-035F-CF75-3A30-115459C48A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6814EC4-D534-8FA8-0C0E-D3705FAA0F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15DCC82-8D42-DFC0-C193-9620DBD6E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48E8C-3FA5-4ADD-9077-0AD03632B411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780A8BF-4DCE-1579-16DE-A3174DD70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809CEC7-8BCC-968F-CC11-7AB9A2314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B89E-F15E-42C0-9D09-58409047A0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63887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DD78F9-9DCD-767F-B7F7-8B3DBF56A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27338E8-744A-83E2-81D9-C1BCB45132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363BC23-0925-0964-0966-D233C801FC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48E8C-3FA5-4ADD-9077-0AD03632B411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DA9EAC-FAC9-0A95-8E2C-181E7965F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DD5588-79FA-4802-8925-ABF2A013D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B89E-F15E-42C0-9D09-58409047A0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26377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40C16AE-A20F-AC76-0CE2-B49988DAAD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E938760-FFC2-16EF-6A6F-479A9AD1B2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82DD79-257D-B069-A700-3F05747CE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48E8C-3FA5-4ADD-9077-0AD03632B411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52001D-2605-9C65-D0BF-568B29EE3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DB69BC1-F4CC-CB6F-53FC-7DA0AF81E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B89E-F15E-42C0-9D09-58409047A0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71978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B73A86-4D36-F579-93D7-854B033BA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E9A6E26-293E-6460-5084-D627D3133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48E8C-3FA5-4ADD-9077-0AD03632B411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C34B94A-2612-1557-0CF5-963446BC6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8787BA2-E0D6-DA63-2A6A-56200D794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B4B89E-F15E-42C0-9D09-58409047A0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355112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624AC-2475-4C3E-82C6-30652F898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882A1-7DE2-4318-B486-44ECA4D53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755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Presenta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55C0838B-D86F-D3A0-B5E4-EB8DE6966EA4}"/>
              </a:ext>
            </a:extLst>
          </p:cNvPr>
          <p:cNvSpPr/>
          <p:nvPr/>
        </p:nvSpPr>
        <p:spPr>
          <a:xfrm>
            <a:off x="6272374" y="5982120"/>
            <a:ext cx="5906556" cy="8942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31D3CE-07AE-4C94-8046-8940EC8DBB6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4793B-6555-4ED2-B5ED-08C84874D0D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3300991"/>
            <a:ext cx="4587643" cy="131390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9DA8F-203A-4878-9548-861F52C6F2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40328"/>
            <a:ext cx="4928870" cy="2693324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12" name="Picture 11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A3CD3F98-26FF-EB0E-20C0-66F67C3EE1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660" y="6075415"/>
            <a:ext cx="1484994" cy="707693"/>
          </a:xfrm>
          <a:prstGeom prst="rect">
            <a:avLst/>
          </a:prstGeom>
        </p:spPr>
      </p:pic>
      <p:sp>
        <p:nvSpPr>
          <p:cNvPr id="14" name="TextBox 8">
            <a:extLst>
              <a:ext uri="{FF2B5EF4-FFF2-40B4-BE49-F238E27FC236}">
                <a16:creationId xmlns:a16="http://schemas.microsoft.com/office/drawing/2014/main" id="{1281203C-8C56-2E61-EF12-029C088F59F6}"/>
              </a:ext>
            </a:extLst>
          </p:cNvPr>
          <p:cNvSpPr txBox="1"/>
          <p:nvPr/>
        </p:nvSpPr>
        <p:spPr>
          <a:xfrm>
            <a:off x="6270454" y="6263047"/>
            <a:ext cx="3951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#PowerBIDaysMallorca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321DE85-5BF4-5386-B384-28F23939701E}"/>
              </a:ext>
            </a:extLst>
          </p:cNvPr>
          <p:cNvSpPr/>
          <p:nvPr/>
        </p:nvSpPr>
        <p:spPr>
          <a:xfrm>
            <a:off x="231606" y="5443546"/>
            <a:ext cx="5781675" cy="9795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241E318-5EF5-D8B9-3EC0-569A0463677A}"/>
              </a:ext>
            </a:extLst>
          </p:cNvPr>
          <p:cNvSpPr/>
          <p:nvPr/>
        </p:nvSpPr>
        <p:spPr>
          <a:xfrm>
            <a:off x="314820" y="5443546"/>
            <a:ext cx="103566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Sponsors: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6" name="Picture 2" descr="PARCBIT LOGO | FUNDACIÓ BIT">
            <a:extLst>
              <a:ext uri="{FF2B5EF4-FFF2-40B4-BE49-F238E27FC236}">
                <a16:creationId xmlns:a16="http://schemas.microsoft.com/office/drawing/2014/main" id="{8E25643D-8B33-772E-6434-D29755E45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493" y="5532267"/>
            <a:ext cx="1594149" cy="730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shot of a cellphone&#10;&#10;Description automatically generated">
            <a:extLst>
              <a:ext uri="{FF2B5EF4-FFF2-40B4-BE49-F238E27FC236}">
                <a16:creationId xmlns:a16="http://schemas.microsoft.com/office/drawing/2014/main" id="{0753D419-E7D8-923D-4459-9442990182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47" r="17878" b="34312"/>
          <a:stretch/>
        </p:blipFill>
        <p:spPr>
          <a:xfrm>
            <a:off x="6847974" y="247228"/>
            <a:ext cx="4256771" cy="4504915"/>
          </a:xfrm>
          <a:prstGeom prst="roundRect">
            <a:avLst>
              <a:gd name="adj" fmla="val 8124"/>
            </a:avLst>
          </a:prstGeom>
          <a:effectLst>
            <a:outerShdw blurRad="723900" sx="102000" sy="102000" algn="ctr" rotWithShape="0">
              <a:prstClr val="black">
                <a:alpha val="40000"/>
              </a:prstClr>
            </a:outerShdw>
            <a:softEdge rad="0"/>
          </a:effectLst>
        </p:spPr>
      </p:pic>
      <p:pic>
        <p:nvPicPr>
          <p:cNvPr id="1028" name="Picture 4" descr="May be a graphic of text">
            <a:extLst>
              <a:ext uri="{FF2B5EF4-FFF2-40B4-BE49-F238E27FC236}">
                <a16:creationId xmlns:a16="http://schemas.microsoft.com/office/drawing/2014/main" id="{7E7E16A3-70D8-DA3A-0CA3-F11C410C3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784" y="5486174"/>
            <a:ext cx="894281" cy="894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>
            <a:extLst>
              <a:ext uri="{FF2B5EF4-FFF2-40B4-BE49-F238E27FC236}">
                <a16:creationId xmlns:a16="http://schemas.microsoft.com/office/drawing/2014/main" id="{688D7011-F6FD-BEFA-D524-0BFE4582E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8588" y="3542941"/>
            <a:ext cx="1632313" cy="62680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685293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F7F14E-1787-1016-D0E7-F2C50F264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928743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462CDF-A461-01A5-9436-F44FD725D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85169DB-5E72-C60D-D8EF-04A68FEA7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B7ED9-46F9-4C33-A845-A112F24837DD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26CD4DC-9236-2F13-9C7C-5EE632CC5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7E6BC23-96FB-7CDD-E19E-0DFE944BF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BFA80-B9CE-4CE4-B8B9-E05CC585880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8609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peaker Intr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>
            <a:extLst>
              <a:ext uri="{FF2B5EF4-FFF2-40B4-BE49-F238E27FC236}">
                <a16:creationId xmlns:a16="http://schemas.microsoft.com/office/drawing/2014/main" id="{E6E3C633-E95A-44BF-7FBA-12FD1BFD22DC}"/>
              </a:ext>
            </a:extLst>
          </p:cNvPr>
          <p:cNvSpPr/>
          <p:nvPr/>
        </p:nvSpPr>
        <p:spPr>
          <a:xfrm>
            <a:off x="0" y="0"/>
            <a:ext cx="681162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48518F-33D3-49EC-8113-D8C621711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6811620" y="0"/>
            <a:ext cx="5379415" cy="6858000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E8AEF51-F89E-4E34-997D-1CCC5B91B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7412" y="1204118"/>
            <a:ext cx="5378450" cy="1884363"/>
          </a:xfrm>
        </p:spPr>
        <p:txBody>
          <a:bodyPr anchor="t">
            <a:noAutofit/>
          </a:bodyPr>
          <a:lstStyle>
            <a:lvl1pPr>
              <a:defRPr sz="66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Speaker Intro Slide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147BC5EC-9BCC-4DB8-9927-D8FB56A7E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6722" y="3403600"/>
            <a:ext cx="5378795" cy="3021263"/>
          </a:xfrm>
        </p:spPr>
        <p:txBody>
          <a:bodyPr/>
          <a:lstStyle>
            <a:lvl1pPr>
              <a:defRPr/>
            </a:lvl1pPr>
            <a:lvl2pPr>
              <a:defRPr/>
            </a:lvl2pPr>
          </a:lstStyle>
          <a:p>
            <a:r>
              <a:rPr lang="en-US" dirty="0"/>
              <a:t>Introduce yourself</a:t>
            </a:r>
          </a:p>
        </p:txBody>
      </p:sp>
      <p:pic>
        <p:nvPicPr>
          <p:cNvPr id="2" name="Picture 11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B50A3341-F0F4-8BE1-E493-21B675BE65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237" y="79290"/>
            <a:ext cx="1484994" cy="707693"/>
          </a:xfrm>
          <a:prstGeom prst="rect">
            <a:avLst/>
          </a:prstGeom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DC09338F-306D-212C-1B6B-993F6DF451CD}"/>
              </a:ext>
            </a:extLst>
          </p:cNvPr>
          <p:cNvSpPr txBox="1"/>
          <p:nvPr/>
        </p:nvSpPr>
        <p:spPr>
          <a:xfrm>
            <a:off x="436706" y="6528217"/>
            <a:ext cx="3951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#PowerBIDaysMallorca</a:t>
            </a:r>
          </a:p>
        </p:txBody>
      </p:sp>
    </p:spTree>
    <p:extLst>
      <p:ext uri="{BB962C8B-B14F-4D97-AF65-F5344CB8AC3E}">
        <p14:creationId xmlns:p14="http://schemas.microsoft.com/office/powerpoint/2010/main" val="24798136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F2EAD-E771-4FE5-B233-F97446E55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C872A-6457-4D78-A4CB-222090A733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57064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F70A25-C79D-466E-A51D-2875AEE3A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457064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468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ED121-9015-447A-BD23-A26434E9E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03004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28B377-9DF4-4D81-B90C-EDC75C539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6540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7423A1-1CC8-47F2-A923-8D6C8C137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8018" y="2280452"/>
            <a:ext cx="5232033" cy="356689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2B12BD-B677-4067-B39E-D346B7D062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612" y="1456540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769166E-FFC9-4082-A169-13F572B39B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20064" y="2280452"/>
            <a:ext cx="5257800" cy="356689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41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9C4D0-E67D-431E-BC72-6EF4F6CC6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339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C62D7A6-FB59-4880-AC6C-4285C21BC297}" type="datetime1">
              <a:rPr lang="es-ES" smtClean="0"/>
              <a:pPr>
                <a:defRPr/>
              </a:pPr>
              <a:t>28/02/2024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7E47D8D-76A5-4F48-A74D-C4F2A80043A2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42299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9B386D-14DA-A17F-C8B4-EF7F1210CC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1AC37F4-37C1-72E1-EBA1-7E39B52AF8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59EF283-D746-6BEE-1DA3-E482C85219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4B2C7-5019-4329-B86F-3DCA519548DF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FD28BC-3D45-1DE2-35BB-00E84E61E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AF1942-E986-CCC6-79D8-0801EC35B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17355-8BCA-4C18-9DFC-1BA1E52893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58154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603AED-1447-05B5-DE76-B3C6757EC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9D104D9-A6A4-C53C-A1AD-D1C8BA549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3A4BAB6-37DA-4093-1E39-03BF06215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4B2C7-5019-4329-B86F-3DCA519548DF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3445E95-5771-F7BF-2D3E-DEA8925BF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2AE87B2-2021-E730-8CEF-61DFF718F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17355-8BCA-4C18-9DFC-1BA1E52893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06202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F1B1F8-5932-4094-9DB5-B98F30892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6EF566F-6CDD-91AB-6CD1-60AD75414C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8ED2500-5AD9-1632-DE5D-95A917E63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4B2C7-5019-4329-B86F-3DCA519548DF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C1D6926-083E-D7B0-AF2F-D7301FBB6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0E366FA-392C-2815-6DC4-96C16B6F1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17355-8BCA-4C18-9DFC-1BA1E52893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049704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6DF382-DE2A-58CB-1019-D60309BD6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2CC8125-DA29-632F-5E7B-911B2A8B62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D612EE0-92BD-8DAA-3FA2-E65F4E020D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F9EACA7-24E0-164B-FF28-B18D374DC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4B2C7-5019-4329-B86F-3DCA519548DF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C902083-7FA4-00BD-6868-F3D68BC72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BB1F744-0553-EDB7-97CE-95D6E1694E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17355-8BCA-4C18-9DFC-1BA1E52893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06150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B2D110-B20D-1BDB-84FD-FDEE17D2D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01DAC77-6640-8B9F-D046-DEC176764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9438BC0-6100-932B-6C4C-CA5CD70BA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6A1B4E96-2B64-9608-2573-62985CF63A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78E8120-D9D8-5911-A858-57F0D099C2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022A8BF-7CE8-42FF-2CD1-7876EBF77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4B2C7-5019-4329-B86F-3DCA519548DF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BD87D31-5EC4-0263-B283-DAD17AE1E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7C41626-FA65-6510-4C8F-5A8C6531C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17355-8BCA-4C18-9DFC-1BA1E52893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19801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351E2C-9960-B8C3-5C50-89F96BA0E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92215FA-273C-2A07-FC7A-79B23E29DC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D22563-4D4F-C8A0-26F0-6898262D4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52D1-2715-4A7D-AE86-F793C10CE79D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7478C6B-0450-EBA3-75DE-A1ED5138F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5BDB867-9281-EB1B-514C-DF8CC6D6D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DA500-27B5-4148-B6CD-7156BFA26F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6812659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BDAC4E-4697-CE8B-1266-7C6179A48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81792AF-E441-3838-190A-9ED573D1C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4B2C7-5019-4329-B86F-3DCA519548DF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ADB0341-AF20-6159-3E9B-B854389B8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2C5741B-506A-C4C7-035B-D21B6FCCB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17355-8BCA-4C18-9DFC-1BA1E52893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94444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8EA034B-4E3A-5C05-08B6-AC3B648F9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4B2C7-5019-4329-B86F-3DCA519548DF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F1E2D17-1D63-ECC9-8848-372BB1642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25C857-712D-4549-5334-FF51FFF97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17355-8BCA-4C18-9DFC-1BA1E52893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435349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F6F177-602A-3876-D0AA-C6E207489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CBA277-D467-1D84-A545-C46181416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4771EE7-B816-5292-5A4B-8B8E14395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D21CA8D-521A-B180-113A-8D397F24D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4B2C7-5019-4329-B86F-3DCA519548DF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43A8308-0B0A-0527-950A-7872789E6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EB72543-ADE0-25BA-60F0-956836B9D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17355-8BCA-4C18-9DFC-1BA1E52893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0193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9A4273-7DDB-D4C9-5C8D-F893E7997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DF7E196-46DA-74FD-2673-BFA9992569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C63A66A-14E1-1052-F128-BCE6DC170E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FF7F636-5F53-FB81-BD34-8A09E44A5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4B2C7-5019-4329-B86F-3DCA519548DF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73B7DC5-4D8E-DEA5-2432-6F46C512A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168CDFD-3C5A-6FD4-477E-8394782D4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17355-8BCA-4C18-9DFC-1BA1E52893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53032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5942A7-E90F-58D5-6944-948218A89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3D8F89C-224B-4F64-CE97-26D3B81A18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DB6C406-1BA8-4215-F1CD-82E490A1F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4B2C7-5019-4329-B86F-3DCA519548DF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A90C217-1119-FEBA-30F3-587021047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CEDADD4-1470-5D36-73F9-2D41B7AAA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17355-8BCA-4C18-9DFC-1BA1E52893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667246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9064A95-58A4-7CBC-4CEF-816B401421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D5C1944-ABFD-D874-05DF-20E2AF1B87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524CE31-DB19-B064-876F-E9C75A1CB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4B2C7-5019-4329-B86F-3DCA519548DF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075F0B-6538-9C36-BCA7-F7A0DE328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4E9970-76B1-3322-0B18-DE8619D20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517355-8BCA-4C18-9DFC-1BA1E52893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97998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45D85E-9C71-094C-A02E-457119844F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2C8C44-E679-DCFA-8DA1-FEE1355C32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3EFC17-83F4-F70A-5245-E0361A30D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D04E-6C1D-412C-AE68-A7F967E17F7F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326030D-7084-303F-C7A0-23A920D25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1C30EBA-EE92-04BA-B75F-48EB53E7B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824D3-3AE6-495B-83BA-03E2A4C23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185474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526C8C-4210-FB8C-67E2-8944B9DE3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2D23B1-21D5-A2BA-A9B2-41DD676E66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7DDF677-C865-0250-E931-1A61C957CF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D04E-6C1D-412C-AE68-A7F967E17F7F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141D494-F38E-112B-1378-9AB98B7F1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97A311-65A0-CEB1-81E1-F7F760DCB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824D3-3AE6-495B-83BA-03E2A4C23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42267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C348BD-2893-A666-0CDB-94160AD22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BF789C1-3C99-ED0B-3AC4-CF5549765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E2ECDA8-B36F-5674-3415-A2A7CCB251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D04E-6C1D-412C-AE68-A7F967E17F7F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B3095CE-11B4-6C23-7ABA-E51E9CD45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CBE800-442C-BAF5-271A-5F310585D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824D3-3AE6-495B-83BA-03E2A4C23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208942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BDCD14-6379-B83F-72AE-E8AE6FC4A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FB4FEB-0A9B-A4F7-47A4-399974B5F8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2D3F4CE-13E5-8E00-CE75-14E6D78D5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53D154D-06E2-F1B6-ACD4-2DE94780A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D04E-6C1D-412C-AE68-A7F967E17F7F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327A674-0C96-E166-41FB-785E1EAA6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0C6989B-74D1-E9FB-610D-CA15EBC3B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824D3-3AE6-495B-83BA-03E2A4C23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6547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7F27A3-4BF1-DAF7-F083-CD1F83297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134E705-378D-8DA7-3F15-785AFB152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4E0030-2643-1306-A163-28ECEBF8D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52D1-2715-4A7D-AE86-F793C10CE79D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B935F5-8582-1CE4-F04F-E6C934BC2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A3B6AB0-5CC4-1177-9E8E-59FAAFC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DA500-27B5-4148-B6CD-7156BFA26F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778901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B2449E-451C-BD0F-3103-0F459F101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98EC89E-AF25-FD59-5009-464D769F1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8E5D2CE-A61D-5848-191C-F46A1DA06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4350A1CD-C814-9F3F-F3E3-0F0F7003EA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08C7942-9D26-D364-2A6E-BE223BDD9F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5CD89AB-0ECE-6E9D-9262-88DD412A7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D04E-6C1D-412C-AE68-A7F967E17F7F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20267E7-0282-2A1B-A23F-ACFA341EFC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2D46C73-61BF-24E8-62B4-3AFBC3A82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824D3-3AE6-495B-83BA-03E2A4C23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8399666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4C43E5-EF48-BAD3-6528-50AC075BA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CC575A0-4588-5E62-44DF-CF0C340FD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D04E-6C1D-412C-AE68-A7F967E17F7F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1AFAFBA-AE81-7499-BD4E-208B9F168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69B3659-29E5-1353-10BB-F85BF8A60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824D3-3AE6-495B-83BA-03E2A4C23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8163133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BBB499E5-BEE9-1DED-9066-F5440ECBD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D04E-6C1D-412C-AE68-A7F967E17F7F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45B4519-66C6-EC10-1536-D8DE857E2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2A99D31-8AF0-BF1A-110F-ECD73E5A3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824D3-3AE6-495B-83BA-03E2A4C23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58775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957A0A-4DBC-852E-DF23-8158B7A64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B300A0-AEC8-F284-2514-485744084C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DFCAE92-0DDA-AE4D-8691-FD6D53D83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23BCB00-24D8-9F6B-E279-8CB17FF5E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D04E-6C1D-412C-AE68-A7F967E17F7F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BA6CC92-C33F-2573-965C-87566EA0D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1E2659-AE8B-5301-E5F0-69470276D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824D3-3AE6-495B-83BA-03E2A4C23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292977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AD6EA6-BAD5-D778-BF77-3C0A147A8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3EA425D-AE22-4935-BD8A-4AB16D9DDF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8CBB66C-F9D6-62D1-3AC1-17824CAAA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7F4F61A-8D3B-84A1-5816-7CE416357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D04E-6C1D-412C-AE68-A7F967E17F7F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D8FC6D3-4BF6-F83F-DB04-B5F95ED34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6D744A9-9CFF-62AC-7B3D-8ADDBBE48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824D3-3AE6-495B-83BA-03E2A4C23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539831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59C865-F5B1-F4A8-5AE3-BAFFFABE4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1268C82-4E5B-3721-3E1B-1822B4F67F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34268-3820-B9A8-52EA-27BBBE113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D04E-6C1D-412C-AE68-A7F967E17F7F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2F998D-03CC-B1F4-0118-6337BA932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85ADD91-92D1-A7F9-FFE3-ABED0C6DF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824D3-3AE6-495B-83BA-03E2A4C23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365522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27637DA-0039-8B25-09AE-7E1998EFCD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5D5BF40-6B2B-EA2A-D94D-856B1577D0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EFF597-B1FA-D595-DD8A-3FD55C430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58D04E-6C1D-412C-AE68-A7F967E17F7F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183D3ED-444D-6256-0A9B-BA6627043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3C02F3-8D9B-A338-B39B-E8B38D48C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A824D3-3AE6-495B-83BA-03E2A4C23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325795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932EDE-BF3B-2308-1BD8-5A7C27CC50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D5EAAC7-7F22-E533-75D6-59C9FD3229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285EA2-2AD1-62C5-D5F0-DE17613CD8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0C964-C4F1-4FC8-8F61-3A02C4037BE6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C73482-AC30-6E89-3F27-56FFFDC07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DDA1D8F-6BCA-EFC0-FE8B-8DCE16C24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C56A0-337F-43D9-A6C8-205F5A3A23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7222598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01C5FB-8267-35A6-CE2A-D8F06616C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55165D-1C0E-6F3E-1EA5-AB66E84FEA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ABB044-5902-B6EC-5308-922956C46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0C964-C4F1-4FC8-8F61-3A02C4037BE6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B8A20DE-37BC-AF17-9156-C68746CD3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F1EB8DC-35ED-FB39-B888-41E78364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C56A0-337F-43D9-A6C8-205F5A3A23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482302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D9EFB-7CE7-55D7-6186-4DB0CEFDA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8FAD4E-79C3-EFFB-3B89-830FCA95B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5A104B-9972-1C41-3B3C-9BBD3FC67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0C964-C4F1-4FC8-8F61-3A02C4037BE6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CD7B01-2EEE-1296-1346-763CB8944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34125A-4E54-6F2D-2A07-573F9346C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C56A0-337F-43D9-A6C8-205F5A3A23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7189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997CD0-E8D0-6FF0-B544-9AAA9FBE9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A5A8BAF-4ED6-F384-3514-F6A9013070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520FA52-6435-D465-0375-E58FE7A99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52D1-2715-4A7D-AE86-F793C10CE79D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7D34531-E724-A6DE-E472-391A7C476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6516A6-4A25-3287-1547-69DFC227D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DA500-27B5-4148-B6CD-7156BFA26F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463207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B3C46A-3FD8-B0FF-7457-AB8DB5EF4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14D6AF-8C12-88E5-0C54-C4F3D28CE9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46CE708-2B16-CB1C-A9CC-5B351120B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64035DD-9F2F-53CE-6C43-5EF09153F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0C964-C4F1-4FC8-8F61-3A02C4037BE6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06FD60F-BCCC-D487-2010-656CD690A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8E935CA-8983-AB93-C162-FEDC7496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C56A0-337F-43D9-A6C8-205F5A3A23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720969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8271B6-71D7-3F4A-A209-D6AE41D01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91050F1-62AB-3C71-F8DD-B1A97F43E4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6B384B4-3775-04E4-6CBF-BB47EA0AF6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8761D54E-CC9E-7B10-81A7-859A1FB7FF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F747A87-7223-9F44-6507-F3A45110DD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6ECF30B-97B5-5088-3258-F74ECD833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0C964-C4F1-4FC8-8F61-3A02C4037BE6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8798529-E53C-AFB8-79EA-08A6571F0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B28B09D-53EE-281A-F2A1-41709AA74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C56A0-337F-43D9-A6C8-205F5A3A23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690313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2C7437-7CDC-1DD1-3BE4-ADC366D5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5A0CFD4-CAD2-87E5-7F9C-9930B7708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0C964-C4F1-4FC8-8F61-3A02C4037BE6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2961E2F-B9EE-DC5D-2A08-ACA1C52B5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C8BEE74-3587-B1BF-34BE-4D1ED46AB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C56A0-337F-43D9-A6C8-205F5A3A23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225953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1B66012-6425-2529-A5CB-56C7F6BCA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0C964-C4F1-4FC8-8F61-3A02C4037BE6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4975F68-0BC0-E130-AF9D-B765239B0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B49173C-DFB2-C537-1026-C0DACF2CD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C56A0-337F-43D9-A6C8-205F5A3A23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465978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503A15-A419-DC8C-7CE1-1BDD0336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0763C5-EC8C-DD1E-677C-7025A1A55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5A9D9A2-AD8F-2770-C9F7-DAD1934D79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26C78A2-2CCC-E8E2-90EE-EA8846C6F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0C964-C4F1-4FC8-8F61-3A02C4037BE6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75A7B9B-FB67-D931-B494-E5EAFE02F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3BA2445-2226-CD0A-DF08-4A4723C00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C56A0-337F-43D9-A6C8-205F5A3A23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520328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E57332-75D8-3970-B528-F10B1C5DC3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A04745C-006F-ED13-5ECE-14B975A8EE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4FCCC56-9F1E-5C78-096C-839E9A5FBA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2E57372-D242-A7F1-8E5B-BF308F480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0C964-C4F1-4FC8-8F61-3A02C4037BE6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F926543-27E8-7C34-5B1D-7399165F7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C49AB5E-8C9A-DA34-8D2C-0745F6547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C56A0-337F-43D9-A6C8-205F5A3A23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037382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A023C8-47C4-DE83-0E4F-C814DBC91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7429F57-BB48-4C56-FD35-049BD7515F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490AE93-B890-7A28-E437-595D73868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0C964-C4F1-4FC8-8F61-3A02C4037BE6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BCB454-6F06-9048-64AB-7B2ADCA83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4099AC-9606-994A-0315-7BE3CD6EF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C56A0-337F-43D9-A6C8-205F5A3A23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020070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E38C18C-2FB8-88DD-84FC-845403E02C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D409660-B856-0BB0-59B8-B39F1B234D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8D7D26-D41C-5F26-9AFA-99759F43D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0C964-C4F1-4FC8-8F61-3A02C4037BE6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86DD4F-A76A-1E20-05C8-8D551252B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FAF0FE1-9FA2-F120-A815-14EDC1BAF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C56A0-337F-43D9-A6C8-205F5A3A23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312852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B7ED9-46F9-4C33-A845-A112F24837DD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BFA80-B9CE-4CE4-B8B9-E05CC585880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818685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03F3A255-DB92-40F2-A720-8A93ABBCD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1084"/>
            <a:ext cx="924339" cy="1048462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460369-3763-4700-AA07-84ACABA4381C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B435340C-4E33-4257-9C84-FF05566BFB85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B72CA792-D146-9342-95DE-270094613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7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70DACA1-5AB0-4211-B852-E7C7583AB261}"/>
              </a:ext>
            </a:extLst>
          </p:cNvPr>
          <p:cNvSpPr txBox="1"/>
          <p:nvPr/>
        </p:nvSpPr>
        <p:spPr>
          <a:xfrm rot="21065074">
            <a:off x="11316911" y="5988882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2023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28078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A45C77-B566-A48F-BCD9-3B64EB908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BA6AC6-C116-E27F-5DAD-37212A65F6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B0A6967-9C9C-A9E6-00B2-3389DEFD7E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14F1C73-8C33-90BD-1199-D3F04ED42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52D1-2715-4A7D-AE86-F793C10CE79D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60AF013-BF75-563C-6F73-8265C9FA2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D9C8E21-5C9C-8074-1974-0EC80BD8D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DA500-27B5-4148-B6CD-7156BFA26F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0051256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ítulo 4">
            <a:extLst>
              <a:ext uri="{FF2B5EF4-FFF2-40B4-BE49-F238E27FC236}">
                <a16:creationId xmlns:a16="http://schemas.microsoft.com/office/drawing/2014/main" id="{12C73CDD-2924-F989-5639-D33939352387}"/>
              </a:ext>
            </a:extLst>
          </p:cNvPr>
          <p:cNvSpPr txBox="1">
            <a:spLocks/>
          </p:cNvSpPr>
          <p:nvPr/>
        </p:nvSpPr>
        <p:spPr>
          <a:xfrm>
            <a:off x="553507" y="178731"/>
            <a:ext cx="1730542" cy="61826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b="1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26" name="Flowchart: Manual Input 25">
            <a:extLst>
              <a:ext uri="{FF2B5EF4-FFF2-40B4-BE49-F238E27FC236}">
                <a16:creationId xmlns:a16="http://schemas.microsoft.com/office/drawing/2014/main" id="{15EAD17B-29A7-63B1-3169-9D4D9487371C}"/>
              </a:ext>
            </a:extLst>
          </p:cNvPr>
          <p:cNvSpPr/>
          <p:nvPr/>
        </p:nvSpPr>
        <p:spPr>
          <a:xfrm rot="10800000">
            <a:off x="-3" y="69"/>
            <a:ext cx="3946360" cy="975592"/>
          </a:xfrm>
          <a:prstGeom prst="flowChartManualInpu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8" name="Picture 27" descr="A mesh net in pink and purple hue forming a 3D outline">
            <a:extLst>
              <a:ext uri="{FF2B5EF4-FFF2-40B4-BE49-F238E27FC236}">
                <a16:creationId xmlns:a16="http://schemas.microsoft.com/office/drawing/2014/main" id="{DF874A6E-4D24-72F1-F624-42DFE30638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2" r="45232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BF69AD7-BBFB-E297-C277-D650A5F545E9}"/>
              </a:ext>
            </a:extLst>
          </p:cNvPr>
          <p:cNvSpPr txBox="1"/>
          <p:nvPr/>
        </p:nvSpPr>
        <p:spPr>
          <a:xfrm>
            <a:off x="10240170" y="115981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+mn-lt"/>
              </a:rPr>
              <a:t>#netcoreconf</a:t>
            </a:r>
          </a:p>
        </p:txBody>
      </p:sp>
      <p:pic>
        <p:nvPicPr>
          <p:cNvPr id="30" name="Imagen 11">
            <a:extLst>
              <a:ext uri="{FF2B5EF4-FFF2-40B4-BE49-F238E27FC236}">
                <a16:creationId xmlns:a16="http://schemas.microsoft.com/office/drawing/2014/main" id="{D7BB5C58-7416-09D2-51A6-60F6B9CE5D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3614" y="5693557"/>
            <a:ext cx="924339" cy="1048462"/>
          </a:xfrm>
          <a:prstGeom prst="rect">
            <a:avLst/>
          </a:prstGeom>
        </p:spPr>
      </p:pic>
      <p:sp>
        <p:nvSpPr>
          <p:cNvPr id="31" name="CuadroTexto 2">
            <a:extLst>
              <a:ext uri="{FF2B5EF4-FFF2-40B4-BE49-F238E27FC236}">
                <a16:creationId xmlns:a16="http://schemas.microsoft.com/office/drawing/2014/main" id="{AC584D95-3FFD-3D97-A97D-DF210A46E8AC}"/>
              </a:ext>
            </a:extLst>
          </p:cNvPr>
          <p:cNvSpPr txBox="1"/>
          <p:nvPr/>
        </p:nvSpPr>
        <p:spPr>
          <a:xfrm rot="21065074">
            <a:off x="11255327" y="6321355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2023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0737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6460369-3763-4700-AA07-84ACABA4381C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fld id="{B435340C-4E33-4257-9C84-FF05566BFB85}" type="slidenum">
              <a:rPr lang="es-ES" smtClean="0"/>
              <a:t>‹Nº›</a:t>
            </a:fld>
            <a:endParaRPr lang="es-ES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C2E35EC-C071-4151-846C-96382F3E5A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1084"/>
            <a:ext cx="924339" cy="104846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33A036FA-1D18-4566-A8E4-60AD950CAAE8}"/>
              </a:ext>
            </a:extLst>
          </p:cNvPr>
          <p:cNvSpPr txBox="1"/>
          <p:nvPr/>
        </p:nvSpPr>
        <p:spPr>
          <a:xfrm rot="21065074">
            <a:off x="11316911" y="5988882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2023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7890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254DF-C8A5-C332-7176-34B09B990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789" y="732385"/>
            <a:ext cx="7053943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3F69DC-658D-563A-C214-E2C866045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60369-3763-4700-AA07-84ACABA4381C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D62EB3-B13C-9D11-E0C3-E15E4D585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241846-52DB-3F30-9477-B637786AC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5340C-4E33-4257-9C84-FF05566BFB85}" type="slidenum">
              <a:rPr lang="es-ES" smtClean="0"/>
              <a:t>‹Nº›</a:t>
            </a:fld>
            <a:endParaRPr lang="es-ES"/>
          </a:p>
        </p:txBody>
      </p:sp>
      <p:sp>
        <p:nvSpPr>
          <p:cNvPr id="6" name="Rectangle: Single Corner Snipped 5">
            <a:extLst>
              <a:ext uri="{FF2B5EF4-FFF2-40B4-BE49-F238E27FC236}">
                <a16:creationId xmlns:a16="http://schemas.microsoft.com/office/drawing/2014/main" id="{16058DC2-7245-4066-8581-FCBF2F2EBA59}"/>
              </a:ext>
            </a:extLst>
          </p:cNvPr>
          <p:cNvSpPr/>
          <p:nvPr/>
        </p:nvSpPr>
        <p:spPr>
          <a:xfrm rot="10800000">
            <a:off x="11368454" y="211013"/>
            <a:ext cx="823546" cy="650632"/>
          </a:xfrm>
          <a:prstGeom prst="snip1Rect">
            <a:avLst/>
          </a:prstGeom>
          <a:solidFill>
            <a:srgbClr val="68207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CCFD913-25F9-0783-2B4A-DB9C4E0578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497176" y="340272"/>
            <a:ext cx="566102" cy="392113"/>
          </a:xfr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01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9510261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3A59D070-F1A6-1383-EA33-8349059A6FE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6" name="Imagen 11">
            <a:extLst>
              <a:ext uri="{FF2B5EF4-FFF2-40B4-BE49-F238E27FC236}">
                <a16:creationId xmlns:a16="http://schemas.microsoft.com/office/drawing/2014/main" id="{3FA789FB-F82B-14DB-96A2-2EECA0C37E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3917" y="5498248"/>
            <a:ext cx="924339" cy="1048462"/>
          </a:xfrm>
          <a:prstGeom prst="rect">
            <a:avLst/>
          </a:prstGeom>
        </p:spPr>
      </p:pic>
      <p:sp>
        <p:nvSpPr>
          <p:cNvPr id="17" name="CuadroTexto 2">
            <a:extLst>
              <a:ext uri="{FF2B5EF4-FFF2-40B4-BE49-F238E27FC236}">
                <a16:creationId xmlns:a16="http://schemas.microsoft.com/office/drawing/2014/main" id="{82604007-F743-7E10-F201-F2C4723CC2CF}"/>
              </a:ext>
            </a:extLst>
          </p:cNvPr>
          <p:cNvSpPr txBox="1"/>
          <p:nvPr/>
        </p:nvSpPr>
        <p:spPr>
          <a:xfrm rot="21065074">
            <a:off x="11015630" y="6126046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2023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C5460B-6848-30AF-AD82-03F2D4BEF563}"/>
              </a:ext>
            </a:extLst>
          </p:cNvPr>
          <p:cNvSpPr txBox="1"/>
          <p:nvPr/>
        </p:nvSpPr>
        <p:spPr>
          <a:xfrm>
            <a:off x="314935" y="6161295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rgbClr val="682079"/>
                </a:solidFill>
                <a:latin typeface="+mn-lt"/>
              </a:rPr>
              <a:t>#netcoreconf</a:t>
            </a:r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EC2EABAC-DABB-6BF2-157A-D61C2DE7EF64}"/>
              </a:ext>
            </a:extLst>
          </p:cNvPr>
          <p:cNvGrpSpPr/>
          <p:nvPr/>
        </p:nvGrpSpPr>
        <p:grpSpPr>
          <a:xfrm>
            <a:off x="738199" y="1007247"/>
            <a:ext cx="10629464" cy="2523175"/>
            <a:chOff x="738199" y="1007247"/>
            <a:chExt cx="10629464" cy="2523175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5A8AD274-D51E-E383-112F-42E14B408A5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7663" y="1007247"/>
              <a:ext cx="5040000" cy="2523175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</a:effectLst>
          </p:spPr>
        </p:pic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777006CE-66D0-30E3-DB67-B1CDFAB65A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38199" y="1882107"/>
              <a:ext cx="5259494" cy="773455"/>
            </a:xfrm>
            <a:prstGeom prst="rect">
              <a:avLst/>
            </a:prstGeom>
            <a:effectLst>
              <a:glow>
                <a:schemeClr val="accent1">
                  <a:alpha val="40000"/>
                </a:schemeClr>
              </a:glow>
            </a:effectLst>
          </p:spPr>
        </p:pic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CC485B8E-C5CB-55E4-A99F-78A68B43B372}"/>
              </a:ext>
            </a:extLst>
          </p:cNvPr>
          <p:cNvGrpSpPr/>
          <p:nvPr/>
        </p:nvGrpSpPr>
        <p:grpSpPr>
          <a:xfrm>
            <a:off x="718087" y="2992004"/>
            <a:ext cx="10755825" cy="2506244"/>
            <a:chOff x="898645" y="2920564"/>
            <a:chExt cx="10755825" cy="2506244"/>
          </a:xfrm>
        </p:grpSpPr>
        <p:pic>
          <p:nvPicPr>
            <p:cNvPr id="12" name="Imagen 11" descr="Un letrero de color negro&#10;&#10;Descripción generada automáticamente con confianza media">
              <a:extLst>
                <a:ext uri="{FF2B5EF4-FFF2-40B4-BE49-F238E27FC236}">
                  <a16:creationId xmlns:a16="http://schemas.microsoft.com/office/drawing/2014/main" id="{99B5C0DF-0667-6BB4-B087-2A338F8F0D6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645" y="3990580"/>
              <a:ext cx="1868496" cy="685453"/>
            </a:xfrm>
            <a:prstGeom prst="rect">
              <a:avLst/>
            </a:prstGeom>
          </p:spPr>
        </p:pic>
        <p:pic>
          <p:nvPicPr>
            <p:cNvPr id="14" name="Gráfico 13">
              <a:extLst>
                <a:ext uri="{FF2B5EF4-FFF2-40B4-BE49-F238E27FC236}">
                  <a16:creationId xmlns:a16="http://schemas.microsoft.com/office/drawing/2014/main" id="{46E2EE14-7E78-EC1F-E1B2-FF397C97CB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09382" y="2920564"/>
              <a:ext cx="3542080" cy="2506244"/>
            </a:xfrm>
            <a:prstGeom prst="rect">
              <a:avLst/>
            </a:prstGeom>
          </p:spPr>
        </p:pic>
        <p:pic>
          <p:nvPicPr>
            <p:cNvPr id="20" name="Imagen 19" descr="Logotipo&#10;&#10;Descripción generada automáticamente">
              <a:extLst>
                <a:ext uri="{FF2B5EF4-FFF2-40B4-BE49-F238E27FC236}">
                  <a16:creationId xmlns:a16="http://schemas.microsoft.com/office/drawing/2014/main" id="{1D1BE4AF-5062-CFB4-8451-3E355E44A5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0147" y="3717883"/>
              <a:ext cx="2731515" cy="1169537"/>
            </a:xfrm>
            <a:prstGeom prst="rect">
              <a:avLst/>
            </a:prstGeom>
          </p:spPr>
        </p:pic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D8E122EB-331F-BDFC-0229-351794A7FFD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0283" y="4175494"/>
              <a:ext cx="2924187" cy="357198"/>
            </a:xfrm>
            <a:prstGeom prst="rect">
              <a:avLst/>
            </a:prstGeom>
          </p:spPr>
        </p:pic>
      </p:grpSp>
      <p:sp>
        <p:nvSpPr>
          <p:cNvPr id="31" name="Título 4">
            <a:extLst>
              <a:ext uri="{FF2B5EF4-FFF2-40B4-BE49-F238E27FC236}">
                <a16:creationId xmlns:a16="http://schemas.microsoft.com/office/drawing/2014/main" id="{3B3ECC5B-FE42-8C8C-1B85-91F9FB2864C8}"/>
              </a:ext>
            </a:extLst>
          </p:cNvPr>
          <p:cNvSpPr txBox="1">
            <a:spLocks/>
          </p:cNvSpPr>
          <p:nvPr/>
        </p:nvSpPr>
        <p:spPr>
          <a:xfrm>
            <a:off x="4366848" y="184662"/>
            <a:ext cx="2963320" cy="65436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800" b="1" dirty="0">
                <a:solidFill>
                  <a:srgbClr val="682079"/>
                </a:solidFill>
                <a:latin typeface="Trebuchet MS" panose="020B0603020202020204" pitchFamily="34" charset="0"/>
              </a:rPr>
              <a:t>Sponsors</a:t>
            </a:r>
          </a:p>
        </p:txBody>
      </p:sp>
      <p:pic>
        <p:nvPicPr>
          <p:cNvPr id="4" name="Imagen 3" descr="Imagen que contiene Icono&#10;&#10;Descripción generada automáticamente">
            <a:extLst>
              <a:ext uri="{FF2B5EF4-FFF2-40B4-BE49-F238E27FC236}">
                <a16:creationId xmlns:a16="http://schemas.microsoft.com/office/drawing/2014/main" id="{47F207C7-832F-10BC-2A39-A3F9B253F3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058" y="5217761"/>
            <a:ext cx="713691" cy="47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83434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77D806-965F-A53C-B608-90D3D4040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968490-AB2B-CD32-9489-20DBDDCD2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7807695-6E69-2B50-E205-F769EBF2CA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720CB93-6C33-F9A6-4CED-3764A60FAE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B7ED9-46F9-4C33-A845-A112F24837DD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379E5DF-8309-81C5-F2CB-B317AEB09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8EC1EFD-E11D-DA41-0F32-913F7B64E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BFA80-B9CE-4CE4-B8B9-E05CC585880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585185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2C8C3C8-DD73-5FB7-F919-7F763C72F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B7ED9-46F9-4C33-A845-A112F24837DD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9553E59-AB70-755D-0D60-0496B290F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2B6BE76-D57B-8C63-3267-F2B991BF6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BFA80-B9CE-4CE4-B8B9-E05CC585880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948831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462CDF-A461-01A5-9436-F44FD725D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85169DB-5E72-C60D-D8EF-04A68FEA7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B7ED9-46F9-4C33-A845-A112F24837DD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26CD4DC-9236-2F13-9C7C-5EE632CC5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7E6BC23-96FB-7CDD-E19E-0DFE944BF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4BFA80-B9CE-4CE4-B8B9-E05CC585880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92601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7E66F7-3E42-76C3-00C3-43850D1B5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DD1BD34-EAA1-CFAC-8609-A3C63DD44C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0763379-4343-B364-2DDA-61526498E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B062DF6-13E8-63BA-7091-5E8461D9D3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CB75FB0-54A8-F801-984E-FFC02BCA81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5936483-1838-102F-5E7F-E0C82AC4EE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52D1-2715-4A7D-AE86-F793C10CE79D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EFFBE77-3C0F-40DA-314B-8193B58D3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F92CFF3-6B2E-EFF0-2048-177EA8BCD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DA500-27B5-4148-B6CD-7156BFA26F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5980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DF7192-FB6E-3535-2FF1-5508C8E72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C5EF8EE-2BD7-608F-C91C-703356A5F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352D1-2715-4A7D-AE86-F793C10CE79D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A052D1E-EE33-F76A-5616-112E81F74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ECE14C0-3AB1-FFED-3F50-8FFD88079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9DA500-27B5-4148-B6CD-7156BFA26F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6472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1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30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2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EFC0F72-D930-94D8-EE7D-BD76DC802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B2FCFE9-B623-982B-8E97-78D583B081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5DD3557-1253-A7EE-9F65-A85A145207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60369-3763-4700-AA07-84ACABA4381C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2880BE9-8342-499C-F7B0-348F51A9B4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4A80C0B-5A84-51F9-8ADC-2EE6D0231E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5340C-4E33-4257-9C84-FF05566BFB8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3051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7B1B601-92F7-EA99-0911-7CE8863A5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37A05BE-3488-2E7C-25A3-6FB1E848AC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8B16285-465B-B15E-BA6F-C7D69D499E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C352D1-2715-4A7D-AE86-F793C10CE79D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192E65-21FF-E57D-723A-DA83528BFD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8FEC95-B84A-A319-5F66-A443BC1D5F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9DA500-27B5-4148-B6CD-7156BFA26F2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753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19" r:id="rId10"/>
    <p:sldLayoutId id="214748372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6CEA4E0-9FF8-E877-8B92-C4C3A4AB4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3B3DBA8-74C1-61D4-640B-828C800A0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54E640-C97F-DE22-7ED1-FF0C90DADE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48E8C-3FA5-4ADD-9077-0AD03632B411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2D4D296-2595-CD4E-17EF-2C40C29C77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7095D95-E3AD-DDC0-492F-166CF47032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4B89E-F15E-42C0-9D09-58409047A07C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22415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3336823-2743-4BB6-AEB8-0446CEEDA69D}"/>
              </a:ext>
            </a:extLst>
          </p:cNvPr>
          <p:cNvSpPr/>
          <p:nvPr/>
        </p:nvSpPr>
        <p:spPr>
          <a:xfrm>
            <a:off x="0" y="5903372"/>
            <a:ext cx="12192000" cy="9546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DA0C4F-CCC8-43DB-8B3F-9DAA49069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300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EC8110-556C-4872-87BB-386BDE933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605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B25562-A34D-4D48-9643-4618184114C9}"/>
              </a:ext>
            </a:extLst>
          </p:cNvPr>
          <p:cNvSpPr txBox="1"/>
          <p:nvPr/>
        </p:nvSpPr>
        <p:spPr>
          <a:xfrm>
            <a:off x="8240177" y="6524981"/>
            <a:ext cx="39518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b="0" dirty="0">
                <a:solidFill>
                  <a:schemeClr val="tx1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#PowerBIDaysMallorca</a:t>
            </a:r>
          </a:p>
        </p:txBody>
      </p:sp>
      <p:pic>
        <p:nvPicPr>
          <p:cNvPr id="10" name="Picture 9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289EFE2F-35D4-5E03-F723-F9F3FAEEBA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545" y="5953944"/>
            <a:ext cx="1790910" cy="853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3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44" r:id="rId3"/>
    <p:sldLayoutId id="2147483724" r:id="rId4"/>
    <p:sldLayoutId id="2147483725" r:id="rId5"/>
    <p:sldLayoutId id="2147483726" r:id="rId6"/>
    <p:sldLayoutId id="2147483727" r:id="rId7"/>
    <p:sldLayoutId id="2147483731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D7AE1E9-E380-A5F5-C11B-429440E24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327D8A1-EF90-5170-0A7A-39ED766EE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BA35106-3085-A455-91D7-9D8048FF1F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4B2C7-5019-4329-B86F-3DCA519548DF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059715B-E6B1-43B4-87AE-BCE1022A1D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FE0E97-B2E1-5A57-F234-A9AA40E7C5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517355-8BCA-4C18-9DFC-1BA1E52893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62843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4734911-5539-F108-B280-BADB15017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4EDA27F-BF0F-A355-FB51-2FB43876DE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896FEE-762C-6E67-2900-02BBA72322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8D04E-6C1D-412C-AE68-A7F967E17F7F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8E9A87-D797-C2BE-EF99-019F54836B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460646-B923-C692-55A8-179C13555D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824D3-3AE6-495B-83BA-03E2A4C231C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7082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C5213B9-A449-81CE-4755-89D5066A9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A745C64-9BD1-DE2E-B012-546CDDB426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3E8FC3D-172B-DBBD-BE39-F69C40B05A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00C964-C4F1-4FC8-8F61-3A02C4037BE6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A080DC2-8B3B-F501-4EA5-7050AD8BCF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737A2D-796C-A906-A47D-64742255EA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C56A0-337F-43D9-A6C8-205F5A3A23A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0614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60369-3763-4700-AA07-84ACABA4381C}" type="datetimeFigureOut">
              <a:rPr lang="es-ES" smtClean="0"/>
              <a:t>28/02/2024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5340C-4E33-4257-9C84-FF05566BFB8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52556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54.png"/><Relationship Id="rId18" Type="http://schemas.openxmlformats.org/officeDocument/2006/relationships/image" Target="../media/image75.svg"/><Relationship Id="rId3" Type="http://schemas.openxmlformats.org/officeDocument/2006/relationships/image" Target="../media/image76.png"/><Relationship Id="rId7" Type="http://schemas.openxmlformats.org/officeDocument/2006/relationships/image" Target="../media/image48.png"/><Relationship Id="rId12" Type="http://schemas.openxmlformats.org/officeDocument/2006/relationships/image" Target="../media/image53.svg"/><Relationship Id="rId17" Type="http://schemas.openxmlformats.org/officeDocument/2006/relationships/image" Target="../media/image74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63.sv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47.sv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5" Type="http://schemas.openxmlformats.org/officeDocument/2006/relationships/image" Target="../media/image62.png"/><Relationship Id="rId10" Type="http://schemas.openxmlformats.org/officeDocument/2006/relationships/image" Target="../media/image51.svg"/><Relationship Id="rId4" Type="http://schemas.openxmlformats.org/officeDocument/2006/relationships/image" Target="../media/image77.png"/><Relationship Id="rId9" Type="http://schemas.openxmlformats.org/officeDocument/2006/relationships/image" Target="../media/image50.png"/><Relationship Id="rId14" Type="http://schemas.openxmlformats.org/officeDocument/2006/relationships/image" Target="../media/image55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62.png"/><Relationship Id="rId18" Type="http://schemas.openxmlformats.org/officeDocument/2006/relationships/image" Target="../media/image79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17" Type="http://schemas.openxmlformats.org/officeDocument/2006/relationships/image" Target="../media/image78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75.sv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49.sv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74.png"/><Relationship Id="rId10" Type="http://schemas.openxmlformats.org/officeDocument/2006/relationships/image" Target="../media/image53.svg"/><Relationship Id="rId4" Type="http://schemas.openxmlformats.org/officeDocument/2006/relationships/image" Target="../media/image47.svg"/><Relationship Id="rId9" Type="http://schemas.openxmlformats.org/officeDocument/2006/relationships/image" Target="../media/image52.png"/><Relationship Id="rId14" Type="http://schemas.openxmlformats.org/officeDocument/2006/relationships/image" Target="../media/image6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svg"/><Relationship Id="rId18" Type="http://schemas.openxmlformats.org/officeDocument/2006/relationships/image" Target="../media/image7.png"/><Relationship Id="rId3" Type="http://schemas.openxmlformats.org/officeDocument/2006/relationships/image" Target="../media/image28.png"/><Relationship Id="rId7" Type="http://schemas.openxmlformats.org/officeDocument/2006/relationships/image" Target="../media/image49.svg"/><Relationship Id="rId12" Type="http://schemas.openxmlformats.org/officeDocument/2006/relationships/image" Target="../media/image54.png"/><Relationship Id="rId17" Type="http://schemas.openxmlformats.org/officeDocument/2006/relationships/image" Target="../media/image75.sv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5" Type="http://schemas.openxmlformats.org/officeDocument/2006/relationships/image" Target="../media/image81.svg"/><Relationship Id="rId15" Type="http://schemas.openxmlformats.org/officeDocument/2006/relationships/image" Target="../media/image63.svg"/><Relationship Id="rId10" Type="http://schemas.openxmlformats.org/officeDocument/2006/relationships/image" Target="../media/image52.png"/><Relationship Id="rId4" Type="http://schemas.openxmlformats.org/officeDocument/2006/relationships/image" Target="../media/image80.png"/><Relationship Id="rId9" Type="http://schemas.openxmlformats.org/officeDocument/2006/relationships/image" Target="../media/image51.svg"/><Relationship Id="rId1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13" Type="http://schemas.openxmlformats.org/officeDocument/2006/relationships/image" Target="../media/image92.png"/><Relationship Id="rId18" Type="http://schemas.openxmlformats.org/officeDocument/2006/relationships/image" Target="../media/image49.svg"/><Relationship Id="rId26" Type="http://schemas.openxmlformats.org/officeDocument/2006/relationships/image" Target="../media/image63.svg"/><Relationship Id="rId3" Type="http://schemas.openxmlformats.org/officeDocument/2006/relationships/image" Target="../media/image82.png"/><Relationship Id="rId21" Type="http://schemas.openxmlformats.org/officeDocument/2006/relationships/image" Target="../media/image52.png"/><Relationship Id="rId7" Type="http://schemas.openxmlformats.org/officeDocument/2006/relationships/image" Target="../media/image86.png"/><Relationship Id="rId12" Type="http://schemas.openxmlformats.org/officeDocument/2006/relationships/image" Target="../media/image91.svg"/><Relationship Id="rId17" Type="http://schemas.openxmlformats.org/officeDocument/2006/relationships/image" Target="../media/image48.png"/><Relationship Id="rId25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81.svg"/><Relationship Id="rId20" Type="http://schemas.openxmlformats.org/officeDocument/2006/relationships/image" Target="../media/image51.sv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85.svg"/><Relationship Id="rId11" Type="http://schemas.openxmlformats.org/officeDocument/2006/relationships/image" Target="../media/image90.png"/><Relationship Id="rId24" Type="http://schemas.openxmlformats.org/officeDocument/2006/relationships/image" Target="../media/image55.svg"/><Relationship Id="rId5" Type="http://schemas.openxmlformats.org/officeDocument/2006/relationships/image" Target="../media/image84.png"/><Relationship Id="rId15" Type="http://schemas.openxmlformats.org/officeDocument/2006/relationships/image" Target="../media/image80.png"/><Relationship Id="rId23" Type="http://schemas.openxmlformats.org/officeDocument/2006/relationships/image" Target="../media/image54.png"/><Relationship Id="rId28" Type="http://schemas.openxmlformats.org/officeDocument/2006/relationships/image" Target="../media/image75.svg"/><Relationship Id="rId10" Type="http://schemas.openxmlformats.org/officeDocument/2006/relationships/image" Target="../media/image89.svg"/><Relationship Id="rId19" Type="http://schemas.openxmlformats.org/officeDocument/2006/relationships/image" Target="../media/image50.png"/><Relationship Id="rId4" Type="http://schemas.openxmlformats.org/officeDocument/2006/relationships/image" Target="../media/image83.svg"/><Relationship Id="rId9" Type="http://schemas.openxmlformats.org/officeDocument/2006/relationships/image" Target="../media/image88.png"/><Relationship Id="rId14" Type="http://schemas.openxmlformats.org/officeDocument/2006/relationships/image" Target="../media/image93.svg"/><Relationship Id="rId22" Type="http://schemas.openxmlformats.org/officeDocument/2006/relationships/image" Target="../media/image53.svg"/><Relationship Id="rId27" Type="http://schemas.openxmlformats.org/officeDocument/2006/relationships/image" Target="../media/image7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18" Type="http://schemas.openxmlformats.org/officeDocument/2006/relationships/image" Target="../media/image74.png"/><Relationship Id="rId26" Type="http://schemas.openxmlformats.org/officeDocument/2006/relationships/image" Target="../media/image86.png"/><Relationship Id="rId3" Type="http://schemas.openxmlformats.org/officeDocument/2006/relationships/image" Target="../media/image88.png"/><Relationship Id="rId21" Type="http://schemas.openxmlformats.org/officeDocument/2006/relationships/image" Target="../media/image83.svg"/><Relationship Id="rId7" Type="http://schemas.openxmlformats.org/officeDocument/2006/relationships/image" Target="../media/image81.svg"/><Relationship Id="rId12" Type="http://schemas.openxmlformats.org/officeDocument/2006/relationships/image" Target="../media/image52.png"/><Relationship Id="rId17" Type="http://schemas.openxmlformats.org/officeDocument/2006/relationships/image" Target="../media/image63.svg"/><Relationship Id="rId25" Type="http://schemas.openxmlformats.org/officeDocument/2006/relationships/image" Target="../media/image85.sv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2.png"/><Relationship Id="rId20" Type="http://schemas.openxmlformats.org/officeDocument/2006/relationships/image" Target="../media/image82.png"/><Relationship Id="rId29" Type="http://schemas.openxmlformats.org/officeDocument/2006/relationships/image" Target="../media/image91.sv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80.png"/><Relationship Id="rId11" Type="http://schemas.openxmlformats.org/officeDocument/2006/relationships/image" Target="../media/image51.svg"/><Relationship Id="rId24" Type="http://schemas.openxmlformats.org/officeDocument/2006/relationships/image" Target="../media/image84.png"/><Relationship Id="rId5" Type="http://schemas.openxmlformats.org/officeDocument/2006/relationships/image" Target="../media/image94.jpeg"/><Relationship Id="rId15" Type="http://schemas.openxmlformats.org/officeDocument/2006/relationships/image" Target="../media/image55.svg"/><Relationship Id="rId23" Type="http://schemas.openxmlformats.org/officeDocument/2006/relationships/image" Target="../media/image93.svg"/><Relationship Id="rId28" Type="http://schemas.openxmlformats.org/officeDocument/2006/relationships/image" Target="../media/image90.png"/><Relationship Id="rId10" Type="http://schemas.openxmlformats.org/officeDocument/2006/relationships/image" Target="../media/image50.png"/><Relationship Id="rId19" Type="http://schemas.openxmlformats.org/officeDocument/2006/relationships/image" Target="../media/image75.svg"/><Relationship Id="rId31" Type="http://schemas.openxmlformats.org/officeDocument/2006/relationships/image" Target="../media/image96.svg"/><Relationship Id="rId4" Type="http://schemas.openxmlformats.org/officeDocument/2006/relationships/image" Target="../media/image89.svg"/><Relationship Id="rId9" Type="http://schemas.openxmlformats.org/officeDocument/2006/relationships/image" Target="../media/image49.svg"/><Relationship Id="rId14" Type="http://schemas.openxmlformats.org/officeDocument/2006/relationships/image" Target="../media/image54.png"/><Relationship Id="rId22" Type="http://schemas.openxmlformats.org/officeDocument/2006/relationships/image" Target="../media/image92.png"/><Relationship Id="rId27" Type="http://schemas.openxmlformats.org/officeDocument/2006/relationships/image" Target="../media/image87.svg"/><Relationship Id="rId30" Type="http://schemas.openxmlformats.org/officeDocument/2006/relationships/image" Target="../media/image9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49.svg"/><Relationship Id="rId18" Type="http://schemas.openxmlformats.org/officeDocument/2006/relationships/image" Target="../media/image54.png"/><Relationship Id="rId26" Type="http://schemas.openxmlformats.org/officeDocument/2006/relationships/image" Target="../media/image92.png"/><Relationship Id="rId3" Type="http://schemas.openxmlformats.org/officeDocument/2006/relationships/image" Target="../media/image90.png"/><Relationship Id="rId21" Type="http://schemas.openxmlformats.org/officeDocument/2006/relationships/image" Target="../media/image63.svg"/><Relationship Id="rId7" Type="http://schemas.openxmlformats.org/officeDocument/2006/relationships/image" Target="../media/image96.svg"/><Relationship Id="rId12" Type="http://schemas.openxmlformats.org/officeDocument/2006/relationships/image" Target="../media/image48.png"/><Relationship Id="rId17" Type="http://schemas.openxmlformats.org/officeDocument/2006/relationships/image" Target="../media/image53.svg"/><Relationship Id="rId25" Type="http://schemas.openxmlformats.org/officeDocument/2006/relationships/image" Target="../media/image83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2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95.png"/><Relationship Id="rId11" Type="http://schemas.openxmlformats.org/officeDocument/2006/relationships/image" Target="../media/image81.svg"/><Relationship Id="rId24" Type="http://schemas.openxmlformats.org/officeDocument/2006/relationships/image" Target="../media/image82.png"/><Relationship Id="rId5" Type="http://schemas.openxmlformats.org/officeDocument/2006/relationships/image" Target="../media/image94.jpeg"/><Relationship Id="rId15" Type="http://schemas.openxmlformats.org/officeDocument/2006/relationships/image" Target="../media/image51.svg"/><Relationship Id="rId23" Type="http://schemas.openxmlformats.org/officeDocument/2006/relationships/image" Target="../media/image75.svg"/><Relationship Id="rId10" Type="http://schemas.openxmlformats.org/officeDocument/2006/relationships/image" Target="../media/image80.png"/><Relationship Id="rId19" Type="http://schemas.openxmlformats.org/officeDocument/2006/relationships/image" Target="../media/image55.svg"/><Relationship Id="rId4" Type="http://schemas.openxmlformats.org/officeDocument/2006/relationships/image" Target="../media/image91.svg"/><Relationship Id="rId9" Type="http://schemas.openxmlformats.org/officeDocument/2006/relationships/image" Target="../media/image98.svg"/><Relationship Id="rId14" Type="http://schemas.openxmlformats.org/officeDocument/2006/relationships/image" Target="../media/image50.png"/><Relationship Id="rId22" Type="http://schemas.openxmlformats.org/officeDocument/2006/relationships/image" Target="../media/image74.png"/><Relationship Id="rId27" Type="http://schemas.openxmlformats.org/officeDocument/2006/relationships/image" Target="../media/image9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51.svg"/><Relationship Id="rId18" Type="http://schemas.openxmlformats.org/officeDocument/2006/relationships/image" Target="../media/image62.png"/><Relationship Id="rId3" Type="http://schemas.openxmlformats.org/officeDocument/2006/relationships/image" Target="../media/image99.png"/><Relationship Id="rId21" Type="http://schemas.openxmlformats.org/officeDocument/2006/relationships/image" Target="../media/image75.svg"/><Relationship Id="rId7" Type="http://schemas.openxmlformats.org/officeDocument/2006/relationships/hyperlink" Target="https://learn.microsoft.com/es-es/power-bi/developer/embedded/push-datasets-limitations" TargetMode="External"/><Relationship Id="rId12" Type="http://schemas.openxmlformats.org/officeDocument/2006/relationships/image" Target="../media/image50.png"/><Relationship Id="rId17" Type="http://schemas.openxmlformats.org/officeDocument/2006/relationships/image" Target="../media/image55.sv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54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83.svg"/><Relationship Id="rId11" Type="http://schemas.openxmlformats.org/officeDocument/2006/relationships/image" Target="../media/image49.svg"/><Relationship Id="rId5" Type="http://schemas.openxmlformats.org/officeDocument/2006/relationships/image" Target="../media/image82.png"/><Relationship Id="rId15" Type="http://schemas.openxmlformats.org/officeDocument/2006/relationships/image" Target="../media/image53.svg"/><Relationship Id="rId10" Type="http://schemas.openxmlformats.org/officeDocument/2006/relationships/image" Target="../media/image48.png"/><Relationship Id="rId19" Type="http://schemas.openxmlformats.org/officeDocument/2006/relationships/image" Target="../media/image63.svg"/><Relationship Id="rId4" Type="http://schemas.openxmlformats.org/officeDocument/2006/relationships/image" Target="../media/image100.svg"/><Relationship Id="rId9" Type="http://schemas.openxmlformats.org/officeDocument/2006/relationships/image" Target="../media/image81.svg"/><Relationship Id="rId1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13" Type="http://schemas.openxmlformats.org/officeDocument/2006/relationships/image" Target="../media/image52.png"/><Relationship Id="rId18" Type="http://schemas.openxmlformats.org/officeDocument/2006/relationships/image" Target="../media/image63.svg"/><Relationship Id="rId3" Type="http://schemas.openxmlformats.org/officeDocument/2006/relationships/image" Target="../media/image101.png"/><Relationship Id="rId7" Type="http://schemas.openxmlformats.org/officeDocument/2006/relationships/image" Target="../media/image80.png"/><Relationship Id="rId12" Type="http://schemas.openxmlformats.org/officeDocument/2006/relationships/image" Target="../media/image51.svg"/><Relationship Id="rId17" Type="http://schemas.openxmlformats.org/officeDocument/2006/relationships/image" Target="../media/image62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5.svg"/><Relationship Id="rId20" Type="http://schemas.openxmlformats.org/officeDocument/2006/relationships/image" Target="../media/image75.sv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104.svg"/><Relationship Id="rId11" Type="http://schemas.openxmlformats.org/officeDocument/2006/relationships/image" Target="../media/image50.png"/><Relationship Id="rId5" Type="http://schemas.openxmlformats.org/officeDocument/2006/relationships/image" Target="../media/image103.png"/><Relationship Id="rId15" Type="http://schemas.openxmlformats.org/officeDocument/2006/relationships/image" Target="../media/image54.png"/><Relationship Id="rId10" Type="http://schemas.openxmlformats.org/officeDocument/2006/relationships/image" Target="../media/image49.svg"/><Relationship Id="rId19" Type="http://schemas.openxmlformats.org/officeDocument/2006/relationships/image" Target="../media/image74.png"/><Relationship Id="rId4" Type="http://schemas.openxmlformats.org/officeDocument/2006/relationships/image" Target="../media/image102.svg"/><Relationship Id="rId9" Type="http://schemas.openxmlformats.org/officeDocument/2006/relationships/image" Target="../media/image48.png"/><Relationship Id="rId14" Type="http://schemas.openxmlformats.org/officeDocument/2006/relationships/image" Target="../media/image53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svg"/><Relationship Id="rId18" Type="http://schemas.openxmlformats.org/officeDocument/2006/relationships/image" Target="../media/image7.png"/><Relationship Id="rId3" Type="http://schemas.openxmlformats.org/officeDocument/2006/relationships/image" Target="../media/image27.png"/><Relationship Id="rId7" Type="http://schemas.openxmlformats.org/officeDocument/2006/relationships/image" Target="../media/image106.svg"/><Relationship Id="rId12" Type="http://schemas.openxmlformats.org/officeDocument/2006/relationships/image" Target="../media/image54.png"/><Relationship Id="rId17" Type="http://schemas.openxmlformats.org/officeDocument/2006/relationships/image" Target="../media/image75.sv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105.png"/><Relationship Id="rId11" Type="http://schemas.openxmlformats.org/officeDocument/2006/relationships/image" Target="../media/image53.svg"/><Relationship Id="rId5" Type="http://schemas.openxmlformats.org/officeDocument/2006/relationships/image" Target="../media/image81.svg"/><Relationship Id="rId15" Type="http://schemas.openxmlformats.org/officeDocument/2006/relationships/image" Target="../media/image63.svg"/><Relationship Id="rId10" Type="http://schemas.openxmlformats.org/officeDocument/2006/relationships/image" Target="../media/image52.png"/><Relationship Id="rId4" Type="http://schemas.openxmlformats.org/officeDocument/2006/relationships/image" Target="../media/image80.png"/><Relationship Id="rId9" Type="http://schemas.openxmlformats.org/officeDocument/2006/relationships/image" Target="../media/image51.svg"/><Relationship Id="rId1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62.png"/><Relationship Id="rId18" Type="http://schemas.openxmlformats.org/officeDocument/2006/relationships/image" Target="../media/image91.svg"/><Relationship Id="rId3" Type="http://schemas.openxmlformats.org/officeDocument/2006/relationships/image" Target="../media/image80.png"/><Relationship Id="rId21" Type="http://schemas.openxmlformats.org/officeDocument/2006/relationships/image" Target="../media/image109.png"/><Relationship Id="rId7" Type="http://schemas.openxmlformats.org/officeDocument/2006/relationships/image" Target="../media/image50.png"/><Relationship Id="rId12" Type="http://schemas.openxmlformats.org/officeDocument/2006/relationships/image" Target="../media/image55.svg"/><Relationship Id="rId17" Type="http://schemas.openxmlformats.org/officeDocument/2006/relationships/image" Target="../media/image90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75.svg"/><Relationship Id="rId20" Type="http://schemas.openxmlformats.org/officeDocument/2006/relationships/image" Target="../media/image108.sv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106.svg"/><Relationship Id="rId11" Type="http://schemas.openxmlformats.org/officeDocument/2006/relationships/image" Target="../media/image54.png"/><Relationship Id="rId5" Type="http://schemas.openxmlformats.org/officeDocument/2006/relationships/image" Target="../media/image105.png"/><Relationship Id="rId15" Type="http://schemas.openxmlformats.org/officeDocument/2006/relationships/image" Target="../media/image74.png"/><Relationship Id="rId10" Type="http://schemas.openxmlformats.org/officeDocument/2006/relationships/image" Target="../media/image53.svg"/><Relationship Id="rId19" Type="http://schemas.openxmlformats.org/officeDocument/2006/relationships/image" Target="../media/image107.png"/><Relationship Id="rId4" Type="http://schemas.openxmlformats.org/officeDocument/2006/relationships/image" Target="../media/image81.svg"/><Relationship Id="rId9" Type="http://schemas.openxmlformats.org/officeDocument/2006/relationships/image" Target="../media/image52.png"/><Relationship Id="rId14" Type="http://schemas.openxmlformats.org/officeDocument/2006/relationships/image" Target="../media/image63.svg"/><Relationship Id="rId22" Type="http://schemas.openxmlformats.org/officeDocument/2006/relationships/image" Target="../media/image110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53.svg"/><Relationship Id="rId18" Type="http://schemas.openxmlformats.org/officeDocument/2006/relationships/image" Target="../media/image74.png"/><Relationship Id="rId3" Type="http://schemas.openxmlformats.org/officeDocument/2006/relationships/image" Target="../media/image111.png"/><Relationship Id="rId7" Type="http://schemas.openxmlformats.org/officeDocument/2006/relationships/image" Target="../media/image81.svg"/><Relationship Id="rId12" Type="http://schemas.openxmlformats.org/officeDocument/2006/relationships/image" Target="../media/image52.png"/><Relationship Id="rId17" Type="http://schemas.openxmlformats.org/officeDocument/2006/relationships/image" Target="../media/image63.sv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62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80.png"/><Relationship Id="rId11" Type="http://schemas.openxmlformats.org/officeDocument/2006/relationships/image" Target="../media/image51.svg"/><Relationship Id="rId5" Type="http://schemas.openxmlformats.org/officeDocument/2006/relationships/image" Target="../media/image113.png"/><Relationship Id="rId15" Type="http://schemas.openxmlformats.org/officeDocument/2006/relationships/image" Target="../media/image55.svg"/><Relationship Id="rId10" Type="http://schemas.openxmlformats.org/officeDocument/2006/relationships/image" Target="../media/image50.png"/><Relationship Id="rId19" Type="http://schemas.openxmlformats.org/officeDocument/2006/relationships/image" Target="../media/image75.svg"/><Relationship Id="rId4" Type="http://schemas.openxmlformats.org/officeDocument/2006/relationships/image" Target="../media/image112.png"/><Relationship Id="rId9" Type="http://schemas.openxmlformats.org/officeDocument/2006/relationships/image" Target="../media/image106.svg"/><Relationship Id="rId1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svg"/><Relationship Id="rId13" Type="http://schemas.openxmlformats.org/officeDocument/2006/relationships/image" Target="../media/image62.png"/><Relationship Id="rId18" Type="http://schemas.openxmlformats.org/officeDocument/2006/relationships/hyperlink" Target="https://e-mtb.es/2015/12/voltios-vatios-amperios-vatios-hora/giphy/" TargetMode="External"/><Relationship Id="rId3" Type="http://schemas.openxmlformats.org/officeDocument/2006/relationships/image" Target="../media/image80.png"/><Relationship Id="rId7" Type="http://schemas.openxmlformats.org/officeDocument/2006/relationships/image" Target="../media/image114.png"/><Relationship Id="rId12" Type="http://schemas.openxmlformats.org/officeDocument/2006/relationships/image" Target="../media/image55.svg"/><Relationship Id="rId17" Type="http://schemas.openxmlformats.org/officeDocument/2006/relationships/image" Target="../media/image116.gif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75.sv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106.svg"/><Relationship Id="rId11" Type="http://schemas.openxmlformats.org/officeDocument/2006/relationships/image" Target="../media/image54.png"/><Relationship Id="rId5" Type="http://schemas.openxmlformats.org/officeDocument/2006/relationships/image" Target="../media/image105.png"/><Relationship Id="rId15" Type="http://schemas.openxmlformats.org/officeDocument/2006/relationships/image" Target="../media/image74.png"/><Relationship Id="rId10" Type="http://schemas.openxmlformats.org/officeDocument/2006/relationships/image" Target="../media/image53.svg"/><Relationship Id="rId19" Type="http://schemas.openxmlformats.org/officeDocument/2006/relationships/image" Target="../media/image7.png"/><Relationship Id="rId4" Type="http://schemas.openxmlformats.org/officeDocument/2006/relationships/image" Target="../media/image81.svg"/><Relationship Id="rId9" Type="http://schemas.openxmlformats.org/officeDocument/2006/relationships/image" Target="../media/image52.png"/><Relationship Id="rId14" Type="http://schemas.openxmlformats.org/officeDocument/2006/relationships/image" Target="../media/image6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svg"/><Relationship Id="rId13" Type="http://schemas.openxmlformats.org/officeDocument/2006/relationships/image" Target="../media/image54.png"/><Relationship Id="rId18" Type="http://schemas.openxmlformats.org/officeDocument/2006/relationships/image" Target="../media/image75.svg"/><Relationship Id="rId3" Type="http://schemas.openxmlformats.org/officeDocument/2006/relationships/image" Target="../media/image117.png"/><Relationship Id="rId7" Type="http://schemas.openxmlformats.org/officeDocument/2006/relationships/image" Target="../media/image105.png"/><Relationship Id="rId12" Type="http://schemas.openxmlformats.org/officeDocument/2006/relationships/image" Target="../media/image53.svg"/><Relationship Id="rId17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63.sv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81.svg"/><Relationship Id="rId11" Type="http://schemas.openxmlformats.org/officeDocument/2006/relationships/image" Target="../media/image52.png"/><Relationship Id="rId5" Type="http://schemas.openxmlformats.org/officeDocument/2006/relationships/image" Target="../media/image80.png"/><Relationship Id="rId15" Type="http://schemas.openxmlformats.org/officeDocument/2006/relationships/image" Target="../media/image62.png"/><Relationship Id="rId10" Type="http://schemas.openxmlformats.org/officeDocument/2006/relationships/image" Target="../media/image115.svg"/><Relationship Id="rId4" Type="http://schemas.openxmlformats.org/officeDocument/2006/relationships/image" Target="../media/image118.svg"/><Relationship Id="rId9" Type="http://schemas.openxmlformats.org/officeDocument/2006/relationships/image" Target="../media/image114.png"/><Relationship Id="rId14" Type="http://schemas.openxmlformats.org/officeDocument/2006/relationships/image" Target="../media/image55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55.svg"/><Relationship Id="rId18" Type="http://schemas.openxmlformats.org/officeDocument/2006/relationships/image" Target="../media/image7.png"/><Relationship Id="rId3" Type="http://schemas.openxmlformats.org/officeDocument/2006/relationships/image" Target="../media/image30.png"/><Relationship Id="rId7" Type="http://schemas.openxmlformats.org/officeDocument/2006/relationships/image" Target="../media/image106.svg"/><Relationship Id="rId12" Type="http://schemas.openxmlformats.org/officeDocument/2006/relationships/image" Target="../media/image54.png"/><Relationship Id="rId17" Type="http://schemas.openxmlformats.org/officeDocument/2006/relationships/image" Target="../media/image75.sv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105.png"/><Relationship Id="rId11" Type="http://schemas.openxmlformats.org/officeDocument/2006/relationships/image" Target="../media/image120.svg"/><Relationship Id="rId5" Type="http://schemas.openxmlformats.org/officeDocument/2006/relationships/image" Target="../media/image81.svg"/><Relationship Id="rId15" Type="http://schemas.openxmlformats.org/officeDocument/2006/relationships/image" Target="../media/image63.svg"/><Relationship Id="rId10" Type="http://schemas.openxmlformats.org/officeDocument/2006/relationships/image" Target="../media/image119.png"/><Relationship Id="rId4" Type="http://schemas.openxmlformats.org/officeDocument/2006/relationships/image" Target="../media/image80.png"/><Relationship Id="rId9" Type="http://schemas.openxmlformats.org/officeDocument/2006/relationships/image" Target="../media/image115.svg"/><Relationship Id="rId1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svg"/><Relationship Id="rId13" Type="http://schemas.openxmlformats.org/officeDocument/2006/relationships/image" Target="../media/image80.png"/><Relationship Id="rId18" Type="http://schemas.openxmlformats.org/officeDocument/2006/relationships/image" Target="../media/image115.svg"/><Relationship Id="rId26" Type="http://schemas.openxmlformats.org/officeDocument/2006/relationships/image" Target="../media/image75.svg"/><Relationship Id="rId3" Type="http://schemas.openxmlformats.org/officeDocument/2006/relationships/image" Target="../media/image121.png"/><Relationship Id="rId21" Type="http://schemas.openxmlformats.org/officeDocument/2006/relationships/image" Target="../media/image54.png"/><Relationship Id="rId7" Type="http://schemas.openxmlformats.org/officeDocument/2006/relationships/image" Target="../media/image125.png"/><Relationship Id="rId12" Type="http://schemas.openxmlformats.org/officeDocument/2006/relationships/image" Target="../media/image130.svg"/><Relationship Id="rId17" Type="http://schemas.openxmlformats.org/officeDocument/2006/relationships/image" Target="../media/image114.png"/><Relationship Id="rId25" Type="http://schemas.openxmlformats.org/officeDocument/2006/relationships/image" Target="../media/image74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06.svg"/><Relationship Id="rId20" Type="http://schemas.openxmlformats.org/officeDocument/2006/relationships/image" Target="../media/image120.sv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124.svg"/><Relationship Id="rId11" Type="http://schemas.openxmlformats.org/officeDocument/2006/relationships/image" Target="../media/image129.png"/><Relationship Id="rId24" Type="http://schemas.openxmlformats.org/officeDocument/2006/relationships/image" Target="../media/image63.svg"/><Relationship Id="rId5" Type="http://schemas.openxmlformats.org/officeDocument/2006/relationships/image" Target="../media/image123.png"/><Relationship Id="rId15" Type="http://schemas.openxmlformats.org/officeDocument/2006/relationships/image" Target="../media/image105.png"/><Relationship Id="rId23" Type="http://schemas.openxmlformats.org/officeDocument/2006/relationships/image" Target="../media/image62.png"/><Relationship Id="rId10" Type="http://schemas.openxmlformats.org/officeDocument/2006/relationships/image" Target="../media/image128.svg"/><Relationship Id="rId19" Type="http://schemas.openxmlformats.org/officeDocument/2006/relationships/image" Target="../media/image119.png"/><Relationship Id="rId4" Type="http://schemas.openxmlformats.org/officeDocument/2006/relationships/image" Target="../media/image122.svg"/><Relationship Id="rId9" Type="http://schemas.openxmlformats.org/officeDocument/2006/relationships/image" Target="../media/image127.png"/><Relationship Id="rId14" Type="http://schemas.openxmlformats.org/officeDocument/2006/relationships/image" Target="../media/image81.svg"/><Relationship Id="rId22" Type="http://schemas.openxmlformats.org/officeDocument/2006/relationships/image" Target="../media/image55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55.svg"/><Relationship Id="rId18" Type="http://schemas.openxmlformats.org/officeDocument/2006/relationships/image" Target="../media/image131.png"/><Relationship Id="rId3" Type="http://schemas.openxmlformats.org/officeDocument/2006/relationships/image" Target="../media/image77.png"/><Relationship Id="rId7" Type="http://schemas.openxmlformats.org/officeDocument/2006/relationships/image" Target="../media/image106.svg"/><Relationship Id="rId12" Type="http://schemas.openxmlformats.org/officeDocument/2006/relationships/image" Target="../media/image54.png"/><Relationship Id="rId17" Type="http://schemas.openxmlformats.org/officeDocument/2006/relationships/image" Target="../media/image75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105.png"/><Relationship Id="rId11" Type="http://schemas.openxmlformats.org/officeDocument/2006/relationships/image" Target="../media/image120.svg"/><Relationship Id="rId5" Type="http://schemas.openxmlformats.org/officeDocument/2006/relationships/image" Target="../media/image81.svg"/><Relationship Id="rId15" Type="http://schemas.openxmlformats.org/officeDocument/2006/relationships/image" Target="../media/image63.svg"/><Relationship Id="rId10" Type="http://schemas.openxmlformats.org/officeDocument/2006/relationships/image" Target="../media/image119.png"/><Relationship Id="rId4" Type="http://schemas.openxmlformats.org/officeDocument/2006/relationships/image" Target="../media/image80.png"/><Relationship Id="rId9" Type="http://schemas.openxmlformats.org/officeDocument/2006/relationships/image" Target="../media/image115.svg"/><Relationship Id="rId1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svg"/><Relationship Id="rId13" Type="http://schemas.openxmlformats.org/officeDocument/2006/relationships/image" Target="../media/image62.png"/><Relationship Id="rId18" Type="http://schemas.openxmlformats.org/officeDocument/2006/relationships/image" Target="../media/image7.png"/><Relationship Id="rId3" Type="http://schemas.openxmlformats.org/officeDocument/2006/relationships/image" Target="../media/image80.png"/><Relationship Id="rId7" Type="http://schemas.openxmlformats.org/officeDocument/2006/relationships/image" Target="../media/image114.png"/><Relationship Id="rId12" Type="http://schemas.openxmlformats.org/officeDocument/2006/relationships/image" Target="../media/image133.svg"/><Relationship Id="rId17" Type="http://schemas.openxmlformats.org/officeDocument/2006/relationships/image" Target="../media/image134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75.sv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106.svg"/><Relationship Id="rId11" Type="http://schemas.openxmlformats.org/officeDocument/2006/relationships/image" Target="../media/image132.png"/><Relationship Id="rId5" Type="http://schemas.openxmlformats.org/officeDocument/2006/relationships/image" Target="../media/image105.png"/><Relationship Id="rId15" Type="http://schemas.openxmlformats.org/officeDocument/2006/relationships/image" Target="../media/image74.png"/><Relationship Id="rId10" Type="http://schemas.openxmlformats.org/officeDocument/2006/relationships/image" Target="../media/image120.svg"/><Relationship Id="rId4" Type="http://schemas.openxmlformats.org/officeDocument/2006/relationships/image" Target="../media/image81.svg"/><Relationship Id="rId9" Type="http://schemas.openxmlformats.org/officeDocument/2006/relationships/image" Target="../media/image119.png"/><Relationship Id="rId14" Type="http://schemas.openxmlformats.org/officeDocument/2006/relationships/image" Target="../media/image63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2.jpeg"/><Relationship Id="rId5" Type="http://schemas.openxmlformats.org/officeDocument/2006/relationships/image" Target="../media/image21.jpg"/><Relationship Id="rId10" Type="http://schemas.openxmlformats.org/officeDocument/2006/relationships/image" Target="../media/image26.png"/><Relationship Id="rId4" Type="http://schemas.openxmlformats.org/officeDocument/2006/relationships/image" Target="../media/image20.jpg"/><Relationship Id="rId9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22.jpeg"/><Relationship Id="rId5" Type="http://schemas.openxmlformats.org/officeDocument/2006/relationships/image" Target="../media/image21.jpg"/><Relationship Id="rId10" Type="http://schemas.openxmlformats.org/officeDocument/2006/relationships/image" Target="../media/image26.png"/><Relationship Id="rId4" Type="http://schemas.openxmlformats.org/officeDocument/2006/relationships/image" Target="../media/image20.jp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slideLayout" Target="../slideLayouts/slideLayout71.xml"/><Relationship Id="rId7" Type="http://schemas.openxmlformats.org/officeDocument/2006/relationships/image" Target="../media/image2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png"/><Relationship Id="rId18" Type="http://schemas.openxmlformats.org/officeDocument/2006/relationships/image" Target="../media/image47.svg"/><Relationship Id="rId26" Type="http://schemas.openxmlformats.org/officeDocument/2006/relationships/image" Target="../media/image55.svg"/><Relationship Id="rId3" Type="http://schemas.openxmlformats.org/officeDocument/2006/relationships/image" Target="../media/image32.png"/><Relationship Id="rId21" Type="http://schemas.openxmlformats.org/officeDocument/2006/relationships/image" Target="../media/image50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5.svg"/><Relationship Id="rId20" Type="http://schemas.openxmlformats.org/officeDocument/2006/relationships/image" Target="../media/image49.svg"/><Relationship Id="rId29" Type="http://schemas.openxmlformats.org/officeDocument/2006/relationships/image" Target="../media/image58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24" Type="http://schemas.openxmlformats.org/officeDocument/2006/relationships/image" Target="../media/image53.sv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svg"/><Relationship Id="rId10" Type="http://schemas.openxmlformats.org/officeDocument/2006/relationships/image" Target="../media/image39.svg"/><Relationship Id="rId19" Type="http://schemas.openxmlformats.org/officeDocument/2006/relationships/image" Target="../media/image48.png"/><Relationship Id="rId31" Type="http://schemas.openxmlformats.org/officeDocument/2006/relationships/image" Target="../media/image60.jpg"/><Relationship Id="rId4" Type="http://schemas.openxmlformats.org/officeDocument/2006/relationships/image" Target="../media/image33.svg"/><Relationship Id="rId9" Type="http://schemas.openxmlformats.org/officeDocument/2006/relationships/image" Target="../media/image38.png"/><Relationship Id="rId14" Type="http://schemas.openxmlformats.org/officeDocument/2006/relationships/image" Target="../media/image43.svg"/><Relationship Id="rId22" Type="http://schemas.openxmlformats.org/officeDocument/2006/relationships/image" Target="../media/image51.svg"/><Relationship Id="rId27" Type="http://schemas.openxmlformats.org/officeDocument/2006/relationships/image" Target="../media/image56.png"/><Relationship Id="rId30" Type="http://schemas.openxmlformats.org/officeDocument/2006/relationships/image" Target="../media/image5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svg"/><Relationship Id="rId3" Type="http://schemas.openxmlformats.org/officeDocument/2006/relationships/image" Target="../media/image61.png"/><Relationship Id="rId7" Type="http://schemas.openxmlformats.org/officeDocument/2006/relationships/image" Target="../media/image49.svg"/><Relationship Id="rId12" Type="http://schemas.openxmlformats.org/officeDocument/2006/relationships/image" Target="../media/image54.png"/><Relationship Id="rId17" Type="http://schemas.openxmlformats.org/officeDocument/2006/relationships/image" Target="../media/image59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5" Type="http://schemas.openxmlformats.org/officeDocument/2006/relationships/image" Target="../media/image47.svg"/><Relationship Id="rId15" Type="http://schemas.openxmlformats.org/officeDocument/2006/relationships/image" Target="../media/image63.sv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Relationship Id="rId14" Type="http://schemas.openxmlformats.org/officeDocument/2006/relationships/image" Target="../media/image6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18" Type="http://schemas.openxmlformats.org/officeDocument/2006/relationships/image" Target="../media/image62.png"/><Relationship Id="rId3" Type="http://schemas.openxmlformats.org/officeDocument/2006/relationships/diagramData" Target="../diagrams/data1.xml"/><Relationship Id="rId21" Type="http://schemas.openxmlformats.org/officeDocument/2006/relationships/image" Target="../media/image59.svg"/><Relationship Id="rId7" Type="http://schemas.microsoft.com/office/2007/relationships/diagramDrawing" Target="../diagrams/drawing1.xml"/><Relationship Id="rId12" Type="http://schemas.openxmlformats.org/officeDocument/2006/relationships/image" Target="../media/image50.png"/><Relationship Id="rId17" Type="http://schemas.openxmlformats.org/officeDocument/2006/relationships/image" Target="../media/image55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7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49.sv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53.svg"/><Relationship Id="rId10" Type="http://schemas.openxmlformats.org/officeDocument/2006/relationships/image" Target="../media/image48.png"/><Relationship Id="rId19" Type="http://schemas.openxmlformats.org/officeDocument/2006/relationships/image" Target="../media/image63.svg"/><Relationship Id="rId4" Type="http://schemas.openxmlformats.org/officeDocument/2006/relationships/diagramLayout" Target="../diagrams/layout1.xml"/><Relationship Id="rId9" Type="http://schemas.openxmlformats.org/officeDocument/2006/relationships/image" Target="../media/image47.svg"/><Relationship Id="rId1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svg"/><Relationship Id="rId18" Type="http://schemas.openxmlformats.org/officeDocument/2006/relationships/image" Target="../media/image7.png"/><Relationship Id="rId3" Type="http://schemas.openxmlformats.org/officeDocument/2006/relationships/image" Target="../media/image29.png"/><Relationship Id="rId7" Type="http://schemas.openxmlformats.org/officeDocument/2006/relationships/image" Target="../media/image49.svg"/><Relationship Id="rId12" Type="http://schemas.openxmlformats.org/officeDocument/2006/relationships/image" Target="../media/image54.png"/><Relationship Id="rId17" Type="http://schemas.openxmlformats.org/officeDocument/2006/relationships/image" Target="../media/image75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71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5" Type="http://schemas.openxmlformats.org/officeDocument/2006/relationships/image" Target="../media/image47.svg"/><Relationship Id="rId15" Type="http://schemas.openxmlformats.org/officeDocument/2006/relationships/image" Target="../media/image63.sv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Relationship Id="rId14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30FD0-BBF3-7A83-C454-5DB49D2DFD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0028" y="3376123"/>
            <a:ext cx="4515147" cy="1529232"/>
          </a:xfrm>
        </p:spPr>
        <p:txBody>
          <a:bodyPr>
            <a:normAutofit/>
          </a:bodyPr>
          <a:lstStyle/>
          <a:p>
            <a:pPr algn="r"/>
            <a:r>
              <a:rPr lang="es-ES" sz="3200" dirty="0"/>
              <a:t>Cómo acercarnos al tiempo real en Power BI</a:t>
            </a:r>
            <a:br>
              <a:rPr lang="es-ES" sz="2400" dirty="0"/>
            </a:br>
            <a:r>
              <a:rPr lang="es-ES" sz="1400" dirty="0"/>
              <a:t>Y no morir en el intento</a:t>
            </a:r>
            <a:endParaRPr lang="es-E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9EAD7C-415C-5614-4D83-CA7FA67732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29886" y="4905356"/>
            <a:ext cx="4165290" cy="6176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s-ES" dirty="0">
                <a:cs typeface="Calibri"/>
              </a:rPr>
              <a:t>Mar Lizana</a:t>
            </a:r>
            <a:endParaRPr lang="es-ES" dirty="0"/>
          </a:p>
        </p:txBody>
      </p:sp>
      <p:pic>
        <p:nvPicPr>
          <p:cNvPr id="5" name="Picture 4" descr="A picture containing outdoor, city, several, crowd&#10;&#10;Description automatically generated">
            <a:extLst>
              <a:ext uri="{FF2B5EF4-FFF2-40B4-BE49-F238E27FC236}">
                <a16:creationId xmlns:a16="http://schemas.microsoft.com/office/drawing/2014/main" id="{80A6048F-59EA-69B8-ADD8-DAD54CCF8D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3" r="954" b="-1"/>
          <a:stretch/>
        </p:blipFill>
        <p:spPr>
          <a:xfrm>
            <a:off x="-2192" y="10"/>
            <a:ext cx="8436340" cy="6857990"/>
          </a:xfrm>
          <a:custGeom>
            <a:avLst/>
            <a:gdLst/>
            <a:ahLst/>
            <a:cxnLst/>
            <a:rect l="l" t="t" r="r" b="b"/>
            <a:pathLst>
              <a:path w="8436340" h="6858000">
                <a:moveTo>
                  <a:pt x="6950358" y="3911316"/>
                </a:moveTo>
                <a:lnTo>
                  <a:pt x="6950358" y="3925503"/>
                </a:lnTo>
                <a:lnTo>
                  <a:pt x="6948404" y="3918409"/>
                </a:lnTo>
                <a:close/>
                <a:moveTo>
                  <a:pt x="890899" y="2071857"/>
                </a:moveTo>
                <a:cubicBezTo>
                  <a:pt x="890899" y="2071857"/>
                  <a:pt x="890899" y="2071857"/>
                  <a:pt x="4934362" y="2071857"/>
                </a:cubicBezTo>
                <a:cubicBezTo>
                  <a:pt x="5187625" y="2071857"/>
                  <a:pt x="5432153" y="2211072"/>
                  <a:pt x="5554418" y="2437296"/>
                </a:cubicBezTo>
                <a:cubicBezTo>
                  <a:pt x="5554418" y="2437296"/>
                  <a:pt x="5554418" y="2437296"/>
                  <a:pt x="7580515" y="5926372"/>
                </a:cubicBezTo>
                <a:cubicBezTo>
                  <a:pt x="7711513" y="6143896"/>
                  <a:pt x="7711513" y="6422327"/>
                  <a:pt x="7580515" y="6639850"/>
                </a:cubicBezTo>
                <a:cubicBezTo>
                  <a:pt x="7580515" y="6639850"/>
                  <a:pt x="7580515" y="6639850"/>
                  <a:pt x="7473670" y="6823844"/>
                </a:cubicBezTo>
                <a:lnTo>
                  <a:pt x="7453836" y="6858000"/>
                </a:lnTo>
                <a:lnTo>
                  <a:pt x="0" y="6858000"/>
                </a:lnTo>
                <a:lnTo>
                  <a:pt x="0" y="2890622"/>
                </a:lnTo>
                <a:lnTo>
                  <a:pt x="78831" y="2754282"/>
                </a:lnTo>
                <a:cubicBezTo>
                  <a:pt x="137995" y="2651956"/>
                  <a:pt x="199068" y="2546330"/>
                  <a:pt x="262110" y="2437296"/>
                </a:cubicBezTo>
                <a:cubicBezTo>
                  <a:pt x="393108" y="2211072"/>
                  <a:pt x="628904" y="2071857"/>
                  <a:pt x="890899" y="2071857"/>
                </a:cubicBezTo>
                <a:close/>
                <a:moveTo>
                  <a:pt x="6355444" y="753840"/>
                </a:moveTo>
                <a:cubicBezTo>
                  <a:pt x="6355444" y="753840"/>
                  <a:pt x="6355444" y="753840"/>
                  <a:pt x="7595013" y="753840"/>
                </a:cubicBezTo>
                <a:cubicBezTo>
                  <a:pt x="7672653" y="753840"/>
                  <a:pt x="7747616" y="796518"/>
                  <a:pt x="7785098" y="865869"/>
                </a:cubicBezTo>
                <a:cubicBezTo>
                  <a:pt x="7785098" y="865869"/>
                  <a:pt x="7785098" y="865869"/>
                  <a:pt x="8406222" y="1935484"/>
                </a:cubicBezTo>
                <a:cubicBezTo>
                  <a:pt x="8446380" y="2002169"/>
                  <a:pt x="8446380" y="2087523"/>
                  <a:pt x="8406222" y="2154207"/>
                </a:cubicBezTo>
                <a:cubicBezTo>
                  <a:pt x="8406222" y="2154207"/>
                  <a:pt x="8406222" y="2154207"/>
                  <a:pt x="7785098" y="3223823"/>
                </a:cubicBezTo>
                <a:cubicBezTo>
                  <a:pt x="7747616" y="3293174"/>
                  <a:pt x="7672653" y="3335852"/>
                  <a:pt x="7595013" y="3335852"/>
                </a:cubicBezTo>
                <a:cubicBezTo>
                  <a:pt x="7595013" y="3335852"/>
                  <a:pt x="7595013" y="3335852"/>
                  <a:pt x="6355444" y="3335852"/>
                </a:cubicBezTo>
                <a:cubicBezTo>
                  <a:pt x="6275127" y="3335852"/>
                  <a:pt x="6202841" y="3293174"/>
                  <a:pt x="6162682" y="3223823"/>
                </a:cubicBezTo>
                <a:cubicBezTo>
                  <a:pt x="6162682" y="3223823"/>
                  <a:pt x="6162682" y="3223823"/>
                  <a:pt x="5544237" y="2154207"/>
                </a:cubicBezTo>
                <a:cubicBezTo>
                  <a:pt x="5504078" y="2087523"/>
                  <a:pt x="5504078" y="2002169"/>
                  <a:pt x="5544237" y="1935484"/>
                </a:cubicBezTo>
                <a:cubicBezTo>
                  <a:pt x="5544237" y="1935484"/>
                  <a:pt x="5544237" y="1935484"/>
                  <a:pt x="6162682" y="865869"/>
                </a:cubicBezTo>
                <a:cubicBezTo>
                  <a:pt x="6202841" y="796518"/>
                  <a:pt x="6275127" y="753840"/>
                  <a:pt x="6355444" y="753840"/>
                </a:cubicBezTo>
                <a:close/>
                <a:moveTo>
                  <a:pt x="0" y="0"/>
                </a:moveTo>
                <a:lnTo>
                  <a:pt x="6535339" y="0"/>
                </a:lnTo>
                <a:lnTo>
                  <a:pt x="6421432" y="196155"/>
                </a:lnTo>
                <a:cubicBezTo>
                  <a:pt x="6196056" y="584267"/>
                  <a:pt x="5928944" y="1044253"/>
                  <a:pt x="5612367" y="1589421"/>
                </a:cubicBezTo>
                <a:cubicBezTo>
                  <a:pt x="5490102" y="1815646"/>
                  <a:pt x="5245573" y="1954861"/>
                  <a:pt x="4992310" y="1954861"/>
                </a:cubicBezTo>
                <a:cubicBezTo>
                  <a:pt x="4992310" y="1954861"/>
                  <a:pt x="4992310" y="1954861"/>
                  <a:pt x="948847" y="1954861"/>
                </a:cubicBezTo>
                <a:cubicBezTo>
                  <a:pt x="686852" y="1954861"/>
                  <a:pt x="451057" y="1815646"/>
                  <a:pt x="320058" y="1589421"/>
                </a:cubicBezTo>
                <a:cubicBezTo>
                  <a:pt x="320058" y="1589421"/>
                  <a:pt x="320058" y="1589421"/>
                  <a:pt x="4048" y="1042874"/>
                </a:cubicBezTo>
                <a:lnTo>
                  <a:pt x="0" y="1035874"/>
                </a:lnTo>
                <a:close/>
              </a:path>
            </a:pathLst>
          </a:cu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642CF6B-6759-5022-9B26-5A93C2FE31FA}"/>
              </a:ext>
            </a:extLst>
          </p:cNvPr>
          <p:cNvSpPr/>
          <p:nvPr/>
        </p:nvSpPr>
        <p:spPr>
          <a:xfrm>
            <a:off x="9399639" y="268679"/>
            <a:ext cx="2792361" cy="810533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D52DEC90-01D5-E157-8C1F-784725A62A46}"/>
              </a:ext>
            </a:extLst>
          </p:cNvPr>
          <p:cNvSpPr txBox="1">
            <a:spLocks/>
          </p:cNvSpPr>
          <p:nvPr/>
        </p:nvSpPr>
        <p:spPr>
          <a:xfrm>
            <a:off x="9399639" y="344129"/>
            <a:ext cx="2792360" cy="6623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2023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D0DABD1-28A2-FDF9-9644-33055058D773}"/>
              </a:ext>
            </a:extLst>
          </p:cNvPr>
          <p:cNvGrpSpPr/>
          <p:nvPr/>
        </p:nvGrpSpPr>
        <p:grpSpPr>
          <a:xfrm>
            <a:off x="11062470" y="5673916"/>
            <a:ext cx="982564" cy="1090362"/>
            <a:chOff x="11062470" y="5673916"/>
            <a:chExt cx="982564" cy="1090362"/>
          </a:xfrm>
        </p:grpSpPr>
        <p:pic>
          <p:nvPicPr>
            <p:cNvPr id="23" name="Imagen 8">
              <a:extLst>
                <a:ext uri="{FF2B5EF4-FFF2-40B4-BE49-F238E27FC236}">
                  <a16:creationId xmlns:a16="http://schemas.microsoft.com/office/drawing/2014/main" id="{6B0A1541-53FF-28A3-4184-920F6CC3B8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3756" y="5673916"/>
              <a:ext cx="961278" cy="1090362"/>
            </a:xfrm>
            <a:prstGeom prst="rect">
              <a:avLst/>
            </a:prstGeom>
          </p:spPr>
        </p:pic>
        <p:sp>
          <p:nvSpPr>
            <p:cNvPr id="24" name="CuadroTexto 9">
              <a:extLst>
                <a:ext uri="{FF2B5EF4-FFF2-40B4-BE49-F238E27FC236}">
                  <a16:creationId xmlns:a16="http://schemas.microsoft.com/office/drawing/2014/main" id="{97934718-A632-1EB6-9B76-3A15D0E5DDC6}"/>
                </a:ext>
              </a:extLst>
            </p:cNvPr>
            <p:cNvSpPr txBox="1"/>
            <p:nvPr/>
          </p:nvSpPr>
          <p:spPr>
            <a:xfrm rot="21187121">
              <a:off x="11062470" y="6364026"/>
              <a:ext cx="960519" cy="26161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Helvetica"/>
                </a:rPr>
                <a:t>17/11/2023</a:t>
              </a:r>
              <a:endParaRPr kumimoji="0" lang="es-ES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6696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3D3DD6-6D9E-7A03-C964-EA30B81BD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227" y="0"/>
            <a:ext cx="10515600" cy="1085825"/>
          </a:xfrm>
        </p:spPr>
        <p:txBody>
          <a:bodyPr>
            <a:normAutofit/>
          </a:bodyPr>
          <a:lstStyle/>
          <a:p>
            <a:r>
              <a:rPr lang="es-ES" dirty="0" err="1"/>
              <a:t>Import</a:t>
            </a:r>
            <a:r>
              <a:rPr lang="es-ES" dirty="0"/>
              <a:t> y </a:t>
            </a:r>
            <a:r>
              <a:rPr lang="es-ES" dirty="0" err="1"/>
              <a:t>DirectQuery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9934F91-DF8C-3563-5F84-5AD0945D8CA5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-125260" y="1524874"/>
            <a:ext cx="6096000" cy="560841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 err="1"/>
              <a:t>Import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5E39F7E-5F4B-1ED7-94EB-ED6B9F3A403A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829382" y="3462272"/>
            <a:ext cx="4860000" cy="272127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1800" dirty="0">
                <a:latin typeface="Söhne"/>
              </a:rPr>
              <a:t>Datos y </a:t>
            </a:r>
            <a:r>
              <a:rPr lang="es-ES" sz="1800" b="1" dirty="0">
                <a:latin typeface="Söhne"/>
              </a:rPr>
              <a:t>consultas en memoria</a:t>
            </a:r>
          </a:p>
          <a:p>
            <a:pPr marL="213995" indent="-213995"/>
            <a:r>
              <a:rPr lang="es-ES" sz="1800" dirty="0">
                <a:latin typeface="Söhne"/>
              </a:rPr>
              <a:t>Motor de almacenamiento de </a:t>
            </a:r>
            <a:r>
              <a:rPr lang="es-ES" sz="1800" b="1" dirty="0" err="1">
                <a:latin typeface="Söhne"/>
              </a:rPr>
              <a:t>Vertipaq</a:t>
            </a:r>
            <a:endParaRPr lang="es-ES" sz="1800" b="1" dirty="0">
              <a:latin typeface="Söhne"/>
            </a:endParaRPr>
          </a:p>
          <a:p>
            <a:pPr marL="213995" indent="-213995"/>
            <a:r>
              <a:rPr lang="es-ES" sz="1800" dirty="0">
                <a:latin typeface="Söhne"/>
              </a:rPr>
              <a:t>Proceso </a:t>
            </a:r>
            <a:r>
              <a:rPr lang="es-ES" sz="1800" b="1" dirty="0">
                <a:latin typeface="Söhne"/>
              </a:rPr>
              <a:t>más rápido</a:t>
            </a:r>
            <a:r>
              <a:rPr lang="es-ES" sz="1800" dirty="0">
                <a:latin typeface="Söhne"/>
              </a:rPr>
              <a:t> y eficiente</a:t>
            </a:r>
          </a:p>
          <a:p>
            <a:pPr marL="213995" indent="-213995"/>
            <a:r>
              <a:rPr lang="es-ES" sz="1800" b="1" dirty="0">
                <a:latin typeface="Söhne"/>
              </a:rPr>
              <a:t>Mayor compatibilidad</a:t>
            </a:r>
            <a:r>
              <a:rPr lang="es-ES" sz="1800" dirty="0">
                <a:latin typeface="Söhne"/>
              </a:rPr>
              <a:t> con fuentes de datos</a:t>
            </a:r>
          </a:p>
          <a:p>
            <a:pPr marL="213995" indent="-213995"/>
            <a:r>
              <a:rPr lang="es-ES" sz="1800" dirty="0">
                <a:latin typeface="Söhne"/>
              </a:rPr>
              <a:t>Modo </a:t>
            </a:r>
            <a:r>
              <a:rPr lang="es-ES" sz="1800" b="1" i="1" dirty="0" err="1">
                <a:latin typeface="Söhne"/>
              </a:rPr>
              <a:t>Pull</a:t>
            </a:r>
            <a:r>
              <a:rPr lang="es-ES" sz="1800" dirty="0">
                <a:latin typeface="Söhne"/>
              </a:rPr>
              <a:t> para cargar datos actualizados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0E13AD3-5CCF-F3A9-6FC2-CF304EEE87B2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732746" y="1528242"/>
            <a:ext cx="6096000" cy="560841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Direct </a:t>
            </a:r>
            <a:r>
              <a:rPr lang="es-ES" dirty="0" err="1"/>
              <a:t>Query</a:t>
            </a:r>
            <a:endParaRPr lang="es-ES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69BD0566-6DAA-DD85-D0DC-B1C81912A2BE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302370" y="3441526"/>
            <a:ext cx="4860000" cy="305182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1800" dirty="0">
                <a:latin typeface="Söhne"/>
              </a:rPr>
              <a:t>Solo trae la </a:t>
            </a:r>
            <a:r>
              <a:rPr lang="es-ES" sz="1800" b="1" dirty="0">
                <a:latin typeface="Söhne"/>
              </a:rPr>
              <a:t>estructura del modelo</a:t>
            </a:r>
            <a:r>
              <a:rPr lang="es-ES" sz="1800" dirty="0">
                <a:latin typeface="Söhne"/>
              </a:rPr>
              <a:t>, no los datos</a:t>
            </a:r>
          </a:p>
          <a:p>
            <a:pPr marL="214313" indent="-214313"/>
            <a:r>
              <a:rPr lang="es-ES" sz="1800" dirty="0">
                <a:latin typeface="Söhne"/>
              </a:rPr>
              <a:t>Rendimiento </a:t>
            </a:r>
            <a:r>
              <a:rPr lang="es-ES" sz="1800" b="1" dirty="0">
                <a:latin typeface="Söhne"/>
              </a:rPr>
              <a:t>más lento</a:t>
            </a:r>
            <a:r>
              <a:rPr lang="es-ES" sz="1800" dirty="0">
                <a:latin typeface="Söhne"/>
              </a:rPr>
              <a:t> en comparación con </a:t>
            </a:r>
            <a:r>
              <a:rPr lang="es-ES" sz="1800" dirty="0" err="1">
                <a:latin typeface="Söhne"/>
              </a:rPr>
              <a:t>Import</a:t>
            </a:r>
            <a:r>
              <a:rPr lang="es-ES" sz="1800" dirty="0">
                <a:latin typeface="Söhne"/>
              </a:rPr>
              <a:t> </a:t>
            </a:r>
          </a:p>
          <a:p>
            <a:pPr marL="214313" indent="-214313"/>
            <a:r>
              <a:rPr lang="es-ES" sz="1800" dirty="0">
                <a:latin typeface="Söhne"/>
              </a:rPr>
              <a:t>Capacidad para trabajar con </a:t>
            </a:r>
            <a:r>
              <a:rPr lang="es-ES" sz="1800" b="1" dirty="0">
                <a:latin typeface="Söhne"/>
              </a:rPr>
              <a:t>grandes conjuntos de datos</a:t>
            </a:r>
          </a:p>
          <a:p>
            <a:pPr marL="213995" indent="-213995"/>
            <a:r>
              <a:rPr lang="es-ES" sz="1800" b="1" dirty="0">
                <a:latin typeface="Söhne"/>
              </a:rPr>
              <a:t>Menor compatibilidad </a:t>
            </a:r>
            <a:r>
              <a:rPr lang="es-ES" sz="1800" dirty="0">
                <a:latin typeface="Söhne"/>
              </a:rPr>
              <a:t>con orígenes de datos</a:t>
            </a:r>
          </a:p>
          <a:p>
            <a:pPr marL="214313" indent="-214313"/>
            <a:r>
              <a:rPr lang="es-ES" sz="1800" b="1" dirty="0">
                <a:latin typeface="Söhne"/>
              </a:rPr>
              <a:t>Limitaciones</a:t>
            </a:r>
            <a:r>
              <a:rPr lang="es-ES" sz="1800" dirty="0">
                <a:latin typeface="Söhne"/>
              </a:rPr>
              <a:t> en </a:t>
            </a:r>
            <a:r>
              <a:rPr lang="es-ES" sz="1800" dirty="0" err="1">
                <a:latin typeface="Söhne"/>
              </a:rPr>
              <a:t>PowerQuery</a:t>
            </a:r>
            <a:r>
              <a:rPr lang="es-ES" sz="1800" dirty="0">
                <a:latin typeface="Söhne"/>
              </a:rPr>
              <a:t> y DAX</a:t>
            </a:r>
            <a:endParaRPr lang="es-ES" altLang="es-ES" sz="1800" b="1" dirty="0"/>
          </a:p>
          <a:p>
            <a:endParaRPr lang="es-ES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4F604DB5-D1DF-D030-D969-7B2FBE0FFD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78" t="31118" r="16562" b="45808"/>
          <a:stretch/>
        </p:blipFill>
        <p:spPr>
          <a:xfrm>
            <a:off x="1116757" y="2056542"/>
            <a:ext cx="3865215" cy="1145560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8FFAA90E-9690-D08A-CE90-E4B682AE4C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578" t="43113" r="24251" b="37823"/>
          <a:stretch/>
        </p:blipFill>
        <p:spPr>
          <a:xfrm>
            <a:off x="7095404" y="2191981"/>
            <a:ext cx="3273931" cy="970317"/>
          </a:xfrm>
          <a:prstGeom prst="rect">
            <a:avLst/>
          </a:prstGeom>
        </p:spPr>
      </p:pic>
      <p:sp>
        <p:nvSpPr>
          <p:cNvPr id="13" name="Rectángulo 12" descr="Base de datos">
            <a:extLst>
              <a:ext uri="{FF2B5EF4-FFF2-40B4-BE49-F238E27FC236}">
                <a16:creationId xmlns:a16="http://schemas.microsoft.com/office/drawing/2014/main" id="{A03C5914-C7C4-3EE4-64C2-202D43F49BCE}"/>
              </a:ext>
            </a:extLst>
          </p:cNvPr>
          <p:cNvSpPr/>
          <p:nvPr/>
        </p:nvSpPr>
        <p:spPr>
          <a:xfrm>
            <a:off x="5526376" y="6487563"/>
            <a:ext cx="300960" cy="30096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 dirty="0"/>
          </a:p>
        </p:txBody>
      </p:sp>
      <p:sp>
        <p:nvSpPr>
          <p:cNvPr id="14" name="Rectángulo 13" descr="Usuario">
            <a:extLst>
              <a:ext uri="{FF2B5EF4-FFF2-40B4-BE49-F238E27FC236}">
                <a16:creationId xmlns:a16="http://schemas.microsoft.com/office/drawing/2014/main" id="{B5B3EA03-795C-5F19-41CC-F5F5B6479DE1}"/>
              </a:ext>
            </a:extLst>
          </p:cNvPr>
          <p:cNvSpPr/>
          <p:nvPr/>
        </p:nvSpPr>
        <p:spPr>
          <a:xfrm>
            <a:off x="5945520" y="6487563"/>
            <a:ext cx="300960" cy="30096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5" name="Rectángulo 14" descr="Calculadora">
            <a:extLst>
              <a:ext uri="{FF2B5EF4-FFF2-40B4-BE49-F238E27FC236}">
                <a16:creationId xmlns:a16="http://schemas.microsoft.com/office/drawing/2014/main" id="{0777F1C5-830C-A1AA-B430-AB040F46DAB6}"/>
              </a:ext>
            </a:extLst>
          </p:cNvPr>
          <p:cNvSpPr/>
          <p:nvPr/>
        </p:nvSpPr>
        <p:spPr>
          <a:xfrm>
            <a:off x="6364664" y="6487563"/>
            <a:ext cx="300960" cy="300960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6" name="Rectángulo 15" descr="Bridge scene">
            <a:extLst>
              <a:ext uri="{FF2B5EF4-FFF2-40B4-BE49-F238E27FC236}">
                <a16:creationId xmlns:a16="http://schemas.microsoft.com/office/drawing/2014/main" id="{DBE4A875-F0FC-E365-3CDF-D8812C4F4260}"/>
              </a:ext>
            </a:extLst>
          </p:cNvPr>
          <p:cNvSpPr/>
          <p:nvPr/>
        </p:nvSpPr>
        <p:spPr>
          <a:xfrm>
            <a:off x="6783808" y="6487563"/>
            <a:ext cx="300960" cy="300960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7" name="Rectángulo 16" descr="Reproducir">
            <a:extLst>
              <a:ext uri="{FF2B5EF4-FFF2-40B4-BE49-F238E27FC236}">
                <a16:creationId xmlns:a16="http://schemas.microsoft.com/office/drawing/2014/main" id="{A34B0F38-98EE-297F-3470-9F30345DD3AE}"/>
              </a:ext>
            </a:extLst>
          </p:cNvPr>
          <p:cNvSpPr/>
          <p:nvPr/>
        </p:nvSpPr>
        <p:spPr>
          <a:xfrm>
            <a:off x="7202951" y="6487563"/>
            <a:ext cx="300960" cy="300960"/>
          </a:xfrm>
          <a:prstGeom prst="rect">
            <a:avLst/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8" name="Rectángulo 17" descr="Castle scene">
            <a:extLst>
              <a:ext uri="{FF2B5EF4-FFF2-40B4-BE49-F238E27FC236}">
                <a16:creationId xmlns:a16="http://schemas.microsoft.com/office/drawing/2014/main" id="{16441D44-5F6E-6E4A-FD24-8727BA3AD165}"/>
              </a:ext>
            </a:extLst>
          </p:cNvPr>
          <p:cNvSpPr/>
          <p:nvPr/>
        </p:nvSpPr>
        <p:spPr>
          <a:xfrm>
            <a:off x="4688088" y="6487563"/>
            <a:ext cx="300960" cy="300960"/>
          </a:xfrm>
          <a:prstGeom prst="rect">
            <a:avLst/>
          </a:pr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9" name="Rectángulo 18" descr="Marca de verificación">
            <a:extLst>
              <a:ext uri="{FF2B5EF4-FFF2-40B4-BE49-F238E27FC236}">
                <a16:creationId xmlns:a16="http://schemas.microsoft.com/office/drawing/2014/main" id="{A7F60A9B-2527-CA71-C337-312B0090EDD2}"/>
              </a:ext>
            </a:extLst>
          </p:cNvPr>
          <p:cNvSpPr/>
          <p:nvPr/>
        </p:nvSpPr>
        <p:spPr>
          <a:xfrm>
            <a:off x="5107232" y="6487563"/>
            <a:ext cx="300960" cy="300960"/>
          </a:xfrm>
          <a:prstGeom prst="rect">
            <a:avLst/>
          </a:pr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24411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5E39F7E-5F4B-1ED7-94EB-ED6B9F3A403A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515143" y="3440787"/>
            <a:ext cx="4860000" cy="261172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s-ES" sz="1800" b="1" dirty="0">
                <a:latin typeface="Söhne"/>
              </a:rPr>
              <a:t>Combina tablas en </a:t>
            </a:r>
            <a:r>
              <a:rPr lang="es-ES" sz="1800" b="1" dirty="0" err="1">
                <a:latin typeface="Söhne"/>
              </a:rPr>
              <a:t>Import</a:t>
            </a:r>
            <a:r>
              <a:rPr lang="es-ES" sz="1800" b="1" dirty="0">
                <a:latin typeface="Söhne"/>
              </a:rPr>
              <a:t> y </a:t>
            </a:r>
            <a:r>
              <a:rPr lang="es-ES" sz="1800" b="1" dirty="0" err="1">
                <a:latin typeface="Söhne"/>
              </a:rPr>
              <a:t>DirectQuery</a:t>
            </a:r>
            <a:endParaRPr lang="es-ES" sz="1800" b="1" dirty="0">
              <a:latin typeface="Söhne"/>
            </a:endParaRPr>
          </a:p>
          <a:p>
            <a:pPr>
              <a:lnSpc>
                <a:spcPct val="110000"/>
              </a:lnSpc>
            </a:pPr>
            <a:r>
              <a:rPr lang="es-ES" sz="1800" dirty="0">
                <a:latin typeface="Söhne"/>
              </a:rPr>
              <a:t>El servicio de Power BI determina el modo más eficaz si la </a:t>
            </a:r>
            <a:r>
              <a:rPr lang="es-ES" sz="1800" b="1" dirty="0">
                <a:latin typeface="Söhne"/>
              </a:rPr>
              <a:t>tabla es dual.</a:t>
            </a:r>
          </a:p>
          <a:p>
            <a:pPr>
              <a:lnSpc>
                <a:spcPct val="110000"/>
              </a:lnSpc>
            </a:pPr>
            <a:r>
              <a:rPr lang="es-ES" sz="1800" b="1" dirty="0">
                <a:latin typeface="Söhne"/>
              </a:rPr>
              <a:t>Tablas Híbridas</a:t>
            </a:r>
            <a:r>
              <a:rPr lang="es-ES" sz="1800" dirty="0">
                <a:latin typeface="Söhne"/>
              </a:rPr>
              <a:t>. El </a:t>
            </a:r>
            <a:r>
              <a:rPr lang="es-ES" sz="1800" b="1" dirty="0">
                <a:latin typeface="Söhne"/>
              </a:rPr>
              <a:t>refresco incremental </a:t>
            </a:r>
            <a:r>
              <a:rPr lang="es-ES" sz="1800" dirty="0">
                <a:latin typeface="Söhne"/>
              </a:rPr>
              <a:t>se puede configurar desde Desktop, desde TMSL o herramientas de terceros</a:t>
            </a:r>
          </a:p>
          <a:p>
            <a:pPr algn="l"/>
            <a:endParaRPr lang="es-ES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69BD0566-6DAA-DD85-D0DC-B1C81912A2BE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69546" y="3440787"/>
            <a:ext cx="4860000" cy="27638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ES" sz="1800" dirty="0">
                <a:latin typeface="Söhne"/>
              </a:rPr>
              <a:t>Un </a:t>
            </a:r>
            <a:r>
              <a:rPr lang="es-ES" sz="1800" b="1" dirty="0">
                <a:latin typeface="Söhne"/>
              </a:rPr>
              <a:t>conjunto de datos </a:t>
            </a:r>
            <a:r>
              <a:rPr lang="es-ES" sz="1800" dirty="0">
                <a:latin typeface="Söhne"/>
              </a:rPr>
              <a:t>que ya existe en el servicio </a:t>
            </a:r>
            <a:r>
              <a:rPr lang="es-ES" sz="1800" b="1" dirty="0">
                <a:latin typeface="Söhne"/>
              </a:rPr>
              <a:t>Power BI</a:t>
            </a:r>
          </a:p>
          <a:p>
            <a:pPr>
              <a:lnSpc>
                <a:spcPct val="100000"/>
              </a:lnSpc>
            </a:pPr>
            <a:r>
              <a:rPr lang="es-ES" sz="1800" dirty="0">
                <a:latin typeface="Söhne"/>
              </a:rPr>
              <a:t>Una base de datos de </a:t>
            </a:r>
            <a:r>
              <a:rPr lang="es-ES" sz="1800" b="1" dirty="0">
                <a:latin typeface="Söhne"/>
              </a:rPr>
              <a:t>Azure </a:t>
            </a:r>
            <a:r>
              <a:rPr lang="es-ES" sz="1800" b="1" dirty="0" err="1">
                <a:latin typeface="Söhne"/>
              </a:rPr>
              <a:t>Analysis</a:t>
            </a:r>
            <a:r>
              <a:rPr lang="es-ES" sz="1800" b="1" dirty="0">
                <a:latin typeface="Söhne"/>
              </a:rPr>
              <a:t> </a:t>
            </a:r>
            <a:r>
              <a:rPr lang="es-ES" sz="1800" b="1" dirty="0" err="1">
                <a:latin typeface="Söhne"/>
              </a:rPr>
              <a:t>Services</a:t>
            </a:r>
            <a:r>
              <a:rPr lang="es-ES" sz="1800" b="1" dirty="0">
                <a:latin typeface="Söhne"/>
              </a:rPr>
              <a:t> (AAS)</a:t>
            </a:r>
          </a:p>
          <a:p>
            <a:pPr>
              <a:lnSpc>
                <a:spcPct val="100000"/>
              </a:lnSpc>
            </a:pPr>
            <a:r>
              <a:rPr lang="es-ES" sz="1800" dirty="0">
                <a:latin typeface="Söhne"/>
              </a:rPr>
              <a:t>Una instancia local de </a:t>
            </a:r>
            <a:r>
              <a:rPr lang="es-ES" sz="1800" b="1" dirty="0">
                <a:latin typeface="Söhne"/>
              </a:rPr>
              <a:t>SQL Server </a:t>
            </a:r>
            <a:r>
              <a:rPr lang="es-ES" sz="1800" b="1" dirty="0" err="1">
                <a:latin typeface="Söhne"/>
              </a:rPr>
              <a:t>Analysis</a:t>
            </a:r>
            <a:r>
              <a:rPr lang="es-ES" sz="1800" b="1" dirty="0">
                <a:latin typeface="Söhne"/>
              </a:rPr>
              <a:t> </a:t>
            </a:r>
            <a:r>
              <a:rPr lang="es-ES" sz="1800" b="1" dirty="0" err="1">
                <a:latin typeface="Söhne"/>
              </a:rPr>
              <a:t>Services</a:t>
            </a:r>
            <a:r>
              <a:rPr lang="es-ES" sz="1800" b="1" dirty="0">
                <a:latin typeface="Söhne"/>
              </a:rPr>
              <a:t> (SSAS)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Rectángulo 4" descr="Base de datos">
            <a:extLst>
              <a:ext uri="{FF2B5EF4-FFF2-40B4-BE49-F238E27FC236}">
                <a16:creationId xmlns:a16="http://schemas.microsoft.com/office/drawing/2014/main" id="{158E7C91-34EF-3DC0-55E3-7D4B4F078CC5}"/>
              </a:ext>
            </a:extLst>
          </p:cNvPr>
          <p:cNvSpPr/>
          <p:nvPr/>
        </p:nvSpPr>
        <p:spPr>
          <a:xfrm>
            <a:off x="5526376" y="6487563"/>
            <a:ext cx="300960" cy="30096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 dirty="0"/>
          </a:p>
        </p:txBody>
      </p:sp>
      <p:sp>
        <p:nvSpPr>
          <p:cNvPr id="8" name="Rectángulo 7" descr="Usuario">
            <a:extLst>
              <a:ext uri="{FF2B5EF4-FFF2-40B4-BE49-F238E27FC236}">
                <a16:creationId xmlns:a16="http://schemas.microsoft.com/office/drawing/2014/main" id="{7FAAF417-3493-BF94-8B80-EB047991B50F}"/>
              </a:ext>
            </a:extLst>
          </p:cNvPr>
          <p:cNvSpPr/>
          <p:nvPr/>
        </p:nvSpPr>
        <p:spPr>
          <a:xfrm>
            <a:off x="5945520" y="6487563"/>
            <a:ext cx="300960" cy="30096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0" name="Rectángulo 9" descr="Calculadora">
            <a:extLst>
              <a:ext uri="{FF2B5EF4-FFF2-40B4-BE49-F238E27FC236}">
                <a16:creationId xmlns:a16="http://schemas.microsoft.com/office/drawing/2014/main" id="{3426996D-2245-BF51-F87D-E56D339C71EE}"/>
              </a:ext>
            </a:extLst>
          </p:cNvPr>
          <p:cNvSpPr/>
          <p:nvPr/>
        </p:nvSpPr>
        <p:spPr>
          <a:xfrm>
            <a:off x="6364664" y="6487563"/>
            <a:ext cx="300960" cy="30096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3" name="Rectángulo 12" descr="Bridge scene">
            <a:extLst>
              <a:ext uri="{FF2B5EF4-FFF2-40B4-BE49-F238E27FC236}">
                <a16:creationId xmlns:a16="http://schemas.microsoft.com/office/drawing/2014/main" id="{22E13200-65C3-FA67-C110-577421CE8770}"/>
              </a:ext>
            </a:extLst>
          </p:cNvPr>
          <p:cNvSpPr/>
          <p:nvPr/>
        </p:nvSpPr>
        <p:spPr>
          <a:xfrm>
            <a:off x="6783808" y="6487563"/>
            <a:ext cx="300960" cy="300960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4" name="Rectángulo 13" descr="Reproducir">
            <a:extLst>
              <a:ext uri="{FF2B5EF4-FFF2-40B4-BE49-F238E27FC236}">
                <a16:creationId xmlns:a16="http://schemas.microsoft.com/office/drawing/2014/main" id="{849048B7-01A3-46F5-5655-08E84A0D9C9F}"/>
              </a:ext>
            </a:extLst>
          </p:cNvPr>
          <p:cNvSpPr/>
          <p:nvPr/>
        </p:nvSpPr>
        <p:spPr>
          <a:xfrm>
            <a:off x="7202951" y="6487563"/>
            <a:ext cx="300960" cy="300960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5" name="Rectángulo 14" descr="Castle scene">
            <a:extLst>
              <a:ext uri="{FF2B5EF4-FFF2-40B4-BE49-F238E27FC236}">
                <a16:creationId xmlns:a16="http://schemas.microsoft.com/office/drawing/2014/main" id="{E6A41AD1-6665-A32D-E055-A09F84EC9E7A}"/>
              </a:ext>
            </a:extLst>
          </p:cNvPr>
          <p:cNvSpPr/>
          <p:nvPr/>
        </p:nvSpPr>
        <p:spPr>
          <a:xfrm>
            <a:off x="4688088" y="6487563"/>
            <a:ext cx="300960" cy="300960"/>
          </a:xfrm>
          <a:prstGeom prst="rect">
            <a:avLst/>
          </a:pr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6" name="Rectángulo 15" descr="Marca de verificación">
            <a:extLst>
              <a:ext uri="{FF2B5EF4-FFF2-40B4-BE49-F238E27FC236}">
                <a16:creationId xmlns:a16="http://schemas.microsoft.com/office/drawing/2014/main" id="{326CF9C9-1B76-4705-BA3B-B0DA61D69CBB}"/>
              </a:ext>
            </a:extLst>
          </p:cNvPr>
          <p:cNvSpPr/>
          <p:nvPr/>
        </p:nvSpPr>
        <p:spPr>
          <a:xfrm>
            <a:off x="5107232" y="6487563"/>
            <a:ext cx="300960" cy="300960"/>
          </a:xfrm>
          <a:prstGeom prst="rect">
            <a:avLst/>
          </a:pr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 dirty="0"/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A82E6326-38AE-AEFA-74DA-9C21D4069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227" y="0"/>
            <a:ext cx="10515600" cy="1085825"/>
          </a:xfrm>
        </p:spPr>
        <p:txBody>
          <a:bodyPr>
            <a:normAutofit/>
          </a:bodyPr>
          <a:lstStyle/>
          <a:p>
            <a:r>
              <a:rPr lang="es-ES" dirty="0"/>
              <a:t>Live </a:t>
            </a:r>
            <a:r>
              <a:rPr lang="es-ES" dirty="0" err="1"/>
              <a:t>Connection</a:t>
            </a:r>
            <a:r>
              <a:rPr lang="es-ES" dirty="0"/>
              <a:t> e </a:t>
            </a:r>
            <a:r>
              <a:rPr lang="es-ES" dirty="0" err="1"/>
              <a:t>Hybrid</a:t>
            </a:r>
            <a:r>
              <a:rPr lang="es-ES" dirty="0"/>
              <a:t> </a:t>
            </a:r>
            <a:r>
              <a:rPr lang="es-ES" dirty="0" err="1"/>
              <a:t>Models</a:t>
            </a:r>
            <a:endParaRPr lang="es-ES" dirty="0"/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BC7CAB38-F9A7-802D-FF1C-1F5058D8708E}"/>
              </a:ext>
            </a:extLst>
          </p:cNvPr>
          <p:cNvSpPr txBox="1">
            <a:spLocks/>
          </p:cNvSpPr>
          <p:nvPr/>
        </p:nvSpPr>
        <p:spPr>
          <a:xfrm>
            <a:off x="762333" y="1529076"/>
            <a:ext cx="5157788" cy="823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dirty="0"/>
              <a:t>Live </a:t>
            </a:r>
            <a:r>
              <a:rPr lang="es-ES" dirty="0" err="1"/>
              <a:t>Connection</a:t>
            </a:r>
            <a:endParaRPr lang="es-ES" dirty="0"/>
          </a:p>
        </p:txBody>
      </p:sp>
      <p:sp>
        <p:nvSpPr>
          <p:cNvPr id="24" name="Marcador de texto 5">
            <a:extLst>
              <a:ext uri="{FF2B5EF4-FFF2-40B4-BE49-F238E27FC236}">
                <a16:creationId xmlns:a16="http://schemas.microsoft.com/office/drawing/2014/main" id="{A377A868-F941-29BB-3BFB-1D8DB59E4BE0}"/>
              </a:ext>
            </a:extLst>
          </p:cNvPr>
          <p:cNvSpPr txBox="1">
            <a:spLocks/>
          </p:cNvSpPr>
          <p:nvPr/>
        </p:nvSpPr>
        <p:spPr>
          <a:xfrm>
            <a:off x="6096000" y="1516572"/>
            <a:ext cx="5183187" cy="8239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dirty="0" err="1"/>
              <a:t>Hybrid</a:t>
            </a:r>
            <a:r>
              <a:rPr lang="es-ES" dirty="0"/>
              <a:t> </a:t>
            </a:r>
            <a:r>
              <a:rPr lang="es-ES" dirty="0" err="1"/>
              <a:t>Models</a:t>
            </a:r>
            <a:endParaRPr lang="es-ES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A9784932-A324-2619-0482-77949AD2379A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l="48558" t="50001" r="10312" b="24967"/>
          <a:stretch/>
        </p:blipFill>
        <p:spPr>
          <a:xfrm>
            <a:off x="1394992" y="1994940"/>
            <a:ext cx="3596829" cy="1162909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829B1631-513F-8CFB-00D5-2E742646149F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42808" t="43756" r="15885" b="20666"/>
          <a:stretch/>
        </p:blipFill>
        <p:spPr>
          <a:xfrm>
            <a:off x="7353431" y="1941032"/>
            <a:ext cx="3036262" cy="138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172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C3075D-223B-8BDF-1286-3B24662A1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77" y="0"/>
            <a:ext cx="5395080" cy="1105786"/>
          </a:xfrm>
        </p:spPr>
        <p:txBody>
          <a:bodyPr/>
          <a:lstStyle/>
          <a:p>
            <a:r>
              <a:rPr lang="es-ES" sz="2800" dirty="0"/>
              <a:t>Tipos de </a:t>
            </a:r>
            <a:r>
              <a:rPr lang="es-ES" sz="2800" i="1" dirty="0" err="1"/>
              <a:t>datasets</a:t>
            </a:r>
            <a:r>
              <a:rPr lang="es-ES" sz="2800" dirty="0"/>
              <a:t> para tiempo real</a:t>
            </a:r>
          </a:p>
        </p:txBody>
      </p:sp>
      <p:pic>
        <p:nvPicPr>
          <p:cNvPr id="28" name="Marcador de contenido 7" descr="Código QR&#10;&#10;Descripción generada automáticamente">
            <a:extLst>
              <a:ext uri="{FF2B5EF4-FFF2-40B4-BE49-F238E27FC236}">
                <a16:creationId xmlns:a16="http://schemas.microsoft.com/office/drawing/2014/main" id="{B29DA9B6-9C7B-95B6-72AA-BF6BA612ED6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435" y="0"/>
            <a:ext cx="6413566" cy="6410739"/>
          </a:xfrm>
        </p:spPr>
      </p:pic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42CDB639-F2FC-9A8E-96A5-0932EFE0928D}"/>
              </a:ext>
            </a:extLst>
          </p:cNvPr>
          <p:cNvSpPr/>
          <p:nvPr/>
        </p:nvSpPr>
        <p:spPr>
          <a:xfrm>
            <a:off x="1203525" y="4332357"/>
            <a:ext cx="3240000" cy="90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0013" indent="-214313" algn="ctr"/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STREAMING 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524DF360-8C9F-142C-B804-0E4656FAEBA9}"/>
              </a:ext>
            </a:extLst>
          </p:cNvPr>
          <p:cNvSpPr/>
          <p:nvPr/>
        </p:nvSpPr>
        <p:spPr>
          <a:xfrm>
            <a:off x="1203525" y="2027061"/>
            <a:ext cx="3240000" cy="90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0013" indent="-214313" algn="ctr"/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PUSH</a:t>
            </a: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F9923627-E72A-4D42-856C-C39B5691C2D7}"/>
              </a:ext>
            </a:extLst>
          </p:cNvPr>
          <p:cNvSpPr/>
          <p:nvPr/>
        </p:nvSpPr>
        <p:spPr>
          <a:xfrm>
            <a:off x="1203525" y="3176214"/>
            <a:ext cx="3240000" cy="90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0013" indent="-214313" algn="ctr"/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PUSHSTREAMING</a:t>
            </a:r>
          </a:p>
        </p:txBody>
      </p:sp>
      <p:sp>
        <p:nvSpPr>
          <p:cNvPr id="3" name="Rectángulo 2" descr="Base de datos">
            <a:extLst>
              <a:ext uri="{FF2B5EF4-FFF2-40B4-BE49-F238E27FC236}">
                <a16:creationId xmlns:a16="http://schemas.microsoft.com/office/drawing/2014/main" id="{344F420D-3C94-FF7D-6985-8545611AB6AE}"/>
              </a:ext>
            </a:extLst>
          </p:cNvPr>
          <p:cNvSpPr/>
          <p:nvPr/>
        </p:nvSpPr>
        <p:spPr>
          <a:xfrm>
            <a:off x="5526376" y="6487563"/>
            <a:ext cx="300960" cy="30096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 dirty="0"/>
          </a:p>
        </p:txBody>
      </p:sp>
      <p:sp>
        <p:nvSpPr>
          <p:cNvPr id="4" name="Rectángulo 3" descr="Usuario">
            <a:extLst>
              <a:ext uri="{FF2B5EF4-FFF2-40B4-BE49-F238E27FC236}">
                <a16:creationId xmlns:a16="http://schemas.microsoft.com/office/drawing/2014/main" id="{6C18CEB1-B5FF-679D-0F64-CFEFEA6424DA}"/>
              </a:ext>
            </a:extLst>
          </p:cNvPr>
          <p:cNvSpPr/>
          <p:nvPr/>
        </p:nvSpPr>
        <p:spPr>
          <a:xfrm>
            <a:off x="5945520" y="6487563"/>
            <a:ext cx="300960" cy="300960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5" name="Rectángulo 4" descr="Calculadora">
            <a:extLst>
              <a:ext uri="{FF2B5EF4-FFF2-40B4-BE49-F238E27FC236}">
                <a16:creationId xmlns:a16="http://schemas.microsoft.com/office/drawing/2014/main" id="{D8DE9EDA-240F-2D15-A268-27FCE148831A}"/>
              </a:ext>
            </a:extLst>
          </p:cNvPr>
          <p:cNvSpPr/>
          <p:nvPr/>
        </p:nvSpPr>
        <p:spPr>
          <a:xfrm>
            <a:off x="6364664" y="6487563"/>
            <a:ext cx="300960" cy="300960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6" name="Rectángulo 5" descr="Bridge scene">
            <a:extLst>
              <a:ext uri="{FF2B5EF4-FFF2-40B4-BE49-F238E27FC236}">
                <a16:creationId xmlns:a16="http://schemas.microsoft.com/office/drawing/2014/main" id="{E828F51A-6BD1-F5B1-FA07-A1AB136FB7F0}"/>
              </a:ext>
            </a:extLst>
          </p:cNvPr>
          <p:cNvSpPr/>
          <p:nvPr/>
        </p:nvSpPr>
        <p:spPr>
          <a:xfrm>
            <a:off x="6783808" y="6487563"/>
            <a:ext cx="300960" cy="300960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7" name="Rectángulo 6" descr="Reproducir">
            <a:extLst>
              <a:ext uri="{FF2B5EF4-FFF2-40B4-BE49-F238E27FC236}">
                <a16:creationId xmlns:a16="http://schemas.microsoft.com/office/drawing/2014/main" id="{F7B3718C-8E79-94C7-124B-8474C6BFF15B}"/>
              </a:ext>
            </a:extLst>
          </p:cNvPr>
          <p:cNvSpPr/>
          <p:nvPr/>
        </p:nvSpPr>
        <p:spPr>
          <a:xfrm>
            <a:off x="7202951" y="6487563"/>
            <a:ext cx="300960" cy="300960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Rectángulo 7" descr="Castle scene">
            <a:extLst>
              <a:ext uri="{FF2B5EF4-FFF2-40B4-BE49-F238E27FC236}">
                <a16:creationId xmlns:a16="http://schemas.microsoft.com/office/drawing/2014/main" id="{3CA8A793-0E15-02A0-A1E0-C68E3AA9D4F4}"/>
              </a:ext>
            </a:extLst>
          </p:cNvPr>
          <p:cNvSpPr/>
          <p:nvPr/>
        </p:nvSpPr>
        <p:spPr>
          <a:xfrm>
            <a:off x="4688088" y="6487563"/>
            <a:ext cx="300960" cy="300960"/>
          </a:xfrm>
          <a:prstGeom prst="rect">
            <a:avLst/>
          </a:pr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9" name="Rectángulo 8" descr="Marca de verificación">
            <a:extLst>
              <a:ext uri="{FF2B5EF4-FFF2-40B4-BE49-F238E27FC236}">
                <a16:creationId xmlns:a16="http://schemas.microsoft.com/office/drawing/2014/main" id="{2BFDBB73-20E7-5FC1-5388-A967BA626235}"/>
              </a:ext>
            </a:extLst>
          </p:cNvPr>
          <p:cNvSpPr/>
          <p:nvPr/>
        </p:nvSpPr>
        <p:spPr>
          <a:xfrm>
            <a:off x="5107232" y="6487563"/>
            <a:ext cx="300960" cy="300960"/>
          </a:xfrm>
          <a:prstGeom prst="rect">
            <a:avLst/>
          </a:pr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D0FF43B-E4D9-0048-F5D9-7094BA6E39A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1084"/>
            <a:ext cx="924339" cy="104846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B7A2F882-FDCB-AA6A-B5B3-1133C51427A9}"/>
              </a:ext>
            </a:extLst>
          </p:cNvPr>
          <p:cNvSpPr txBox="1"/>
          <p:nvPr/>
        </p:nvSpPr>
        <p:spPr>
          <a:xfrm rot="21065074">
            <a:off x="11316911" y="5988882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2023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115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223D5DBE-AC65-1D76-83A1-A440914B2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079999"/>
          </a:xfrm>
        </p:spPr>
        <p:txBody>
          <a:bodyPr/>
          <a:lstStyle/>
          <a:p>
            <a:r>
              <a:rPr lang="es-ES" dirty="0" err="1"/>
              <a:t>Push</a:t>
            </a:r>
            <a:r>
              <a:rPr lang="es-ES" dirty="0"/>
              <a:t> </a:t>
            </a:r>
            <a:r>
              <a:rPr lang="es-ES" dirty="0" err="1"/>
              <a:t>dataset</a:t>
            </a:r>
            <a:endParaRPr lang="es-ES" dirty="0"/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A915A191-FC8E-374C-28D2-AC36C59B44A3}"/>
              </a:ext>
            </a:extLst>
          </p:cNvPr>
          <p:cNvGrpSpPr/>
          <p:nvPr/>
        </p:nvGrpSpPr>
        <p:grpSpPr>
          <a:xfrm>
            <a:off x="668687" y="2091483"/>
            <a:ext cx="10774240" cy="2497127"/>
            <a:chOff x="677182" y="1959743"/>
            <a:chExt cx="10774240" cy="2497127"/>
          </a:xfrm>
        </p:grpSpPr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96DF1DAD-6FB2-23DA-F6FB-B6FB6727EEE7}"/>
                </a:ext>
              </a:extLst>
            </p:cNvPr>
            <p:cNvSpPr/>
            <p:nvPr/>
          </p:nvSpPr>
          <p:spPr>
            <a:xfrm>
              <a:off x="677182" y="3220506"/>
              <a:ext cx="1930400" cy="123636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>
                  <a:solidFill>
                    <a:schemeClr val="tx1"/>
                  </a:solidFill>
                </a:rPr>
                <a:t>Latencia</a:t>
              </a:r>
              <a:br>
                <a:rPr lang="es-ES">
                  <a:solidFill>
                    <a:schemeClr val="tx1"/>
                  </a:solidFill>
                </a:rPr>
              </a:br>
              <a:r>
                <a:rPr lang="es-ES" b="1">
                  <a:solidFill>
                    <a:schemeClr val="tx1"/>
                  </a:solidFill>
                </a:rPr>
                <a:t>3-5 segundos</a:t>
              </a:r>
            </a:p>
          </p:txBody>
        </p:sp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E6E341D1-78CA-96C1-1D7B-A17198DE0235}"/>
                </a:ext>
              </a:extLst>
            </p:cNvPr>
            <p:cNvSpPr/>
            <p:nvPr/>
          </p:nvSpPr>
          <p:spPr>
            <a:xfrm>
              <a:off x="5099102" y="3220506"/>
              <a:ext cx="1930400" cy="123636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>
                  <a:solidFill>
                    <a:schemeClr val="tx1"/>
                  </a:solidFill>
                </a:rPr>
                <a:t>Base de datos</a:t>
              </a:r>
            </a:p>
          </p:txBody>
        </p:sp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32A6BCE9-41EE-95DD-0395-8063AE995C39}"/>
                </a:ext>
              </a:extLst>
            </p:cNvPr>
            <p:cNvSpPr/>
            <p:nvPr/>
          </p:nvSpPr>
          <p:spPr>
            <a:xfrm>
              <a:off x="2888142" y="3220506"/>
              <a:ext cx="1930400" cy="123636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>
                  <a:solidFill>
                    <a:schemeClr val="tx1"/>
                  </a:solidFill>
                </a:rPr>
                <a:t>Reportes y alarmas</a:t>
              </a:r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6D2BD78D-F8AB-059A-77C7-68B6E1517E1B}"/>
                </a:ext>
              </a:extLst>
            </p:cNvPr>
            <p:cNvSpPr/>
            <p:nvPr/>
          </p:nvSpPr>
          <p:spPr>
            <a:xfrm>
              <a:off x="7310062" y="3220506"/>
              <a:ext cx="1930400" cy="123636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>
                  <a:solidFill>
                    <a:schemeClr val="tx1"/>
                  </a:solidFill>
                </a:rPr>
                <a:t>Solo se puede crear vía </a:t>
              </a:r>
              <a:r>
                <a:rPr lang="es-ES" b="1">
                  <a:solidFill>
                    <a:schemeClr val="tx1"/>
                  </a:solidFill>
                </a:rPr>
                <a:t>script</a:t>
              </a:r>
            </a:p>
          </p:txBody>
        </p:sp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4478A9B5-8F1E-2B67-B6FA-0D42B91794C2}"/>
                </a:ext>
              </a:extLst>
            </p:cNvPr>
            <p:cNvSpPr/>
            <p:nvPr/>
          </p:nvSpPr>
          <p:spPr>
            <a:xfrm>
              <a:off x="9521022" y="3220506"/>
              <a:ext cx="1930400" cy="123636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err="1">
                  <a:solidFill>
                    <a:schemeClr val="tx1"/>
                  </a:solidFill>
                </a:rPr>
                <a:t>defaultMode</a:t>
              </a:r>
              <a:r>
                <a:rPr lang="es-ES">
                  <a:solidFill>
                    <a:schemeClr val="tx1"/>
                  </a:solidFill>
                </a:rPr>
                <a:t>=</a:t>
              </a:r>
              <a:br>
                <a:rPr lang="es-ES">
                  <a:solidFill>
                    <a:schemeClr val="tx1"/>
                  </a:solidFill>
                </a:rPr>
              </a:br>
              <a:r>
                <a:rPr lang="es-ES" err="1">
                  <a:solidFill>
                    <a:schemeClr val="tx1"/>
                  </a:solidFill>
                </a:rPr>
                <a:t>push</a:t>
              </a:r>
              <a:endParaRPr lang="es-ES">
                <a:solidFill>
                  <a:schemeClr val="tx1"/>
                </a:solidFill>
              </a:endParaRPr>
            </a:p>
          </p:txBody>
        </p:sp>
        <p:pic>
          <p:nvPicPr>
            <p:cNvPr id="25" name="Gráfico 24" descr="Cronómetro con relleno sólido">
              <a:extLst>
                <a:ext uri="{FF2B5EF4-FFF2-40B4-BE49-F238E27FC236}">
                  <a16:creationId xmlns:a16="http://schemas.microsoft.com/office/drawing/2014/main" id="{2AE857C7-52C6-1AC8-DF53-2989BFB9C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02382" y="1965840"/>
              <a:ext cx="1080000" cy="1080000"/>
            </a:xfrm>
            <a:prstGeom prst="rect">
              <a:avLst/>
            </a:prstGeom>
          </p:spPr>
        </p:pic>
        <p:pic>
          <p:nvPicPr>
            <p:cNvPr id="29" name="Gráfico 28" descr="Filtro con relleno sólido">
              <a:extLst>
                <a:ext uri="{FF2B5EF4-FFF2-40B4-BE49-F238E27FC236}">
                  <a16:creationId xmlns:a16="http://schemas.microsoft.com/office/drawing/2014/main" id="{DC82A54E-F5EE-6ACF-B8A8-480F580792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878203" y="1959743"/>
              <a:ext cx="1080000" cy="1080000"/>
            </a:xfrm>
            <a:prstGeom prst="rect">
              <a:avLst/>
            </a:prstGeom>
          </p:spPr>
        </p:pic>
        <p:pic>
          <p:nvPicPr>
            <p:cNvPr id="31" name="Gráfico 30" descr="Alarma sonando con relleno sólido">
              <a:extLst>
                <a:ext uri="{FF2B5EF4-FFF2-40B4-BE49-F238E27FC236}">
                  <a16:creationId xmlns:a16="http://schemas.microsoft.com/office/drawing/2014/main" id="{8B9E1638-CADB-0673-E336-36ADD64F3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660401" y="1959743"/>
              <a:ext cx="1080000" cy="1080000"/>
            </a:xfrm>
            <a:prstGeom prst="rect">
              <a:avLst/>
            </a:prstGeom>
          </p:spPr>
        </p:pic>
        <p:pic>
          <p:nvPicPr>
            <p:cNvPr id="33" name="Gráfico 32" descr="Base de datos con relleno sólido">
              <a:extLst>
                <a:ext uri="{FF2B5EF4-FFF2-40B4-BE49-F238E27FC236}">
                  <a16:creationId xmlns:a16="http://schemas.microsoft.com/office/drawing/2014/main" id="{1F38487A-2A96-3BC7-0CD0-949C7F721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522599" y="1959743"/>
              <a:ext cx="1080000" cy="1080000"/>
            </a:xfrm>
            <a:prstGeom prst="rect">
              <a:avLst/>
            </a:prstGeom>
          </p:spPr>
        </p:pic>
        <p:pic>
          <p:nvPicPr>
            <p:cNvPr id="35" name="Gráfico 34" descr="Mujer programadora con relleno sólido">
              <a:extLst>
                <a:ext uri="{FF2B5EF4-FFF2-40B4-BE49-F238E27FC236}">
                  <a16:creationId xmlns:a16="http://schemas.microsoft.com/office/drawing/2014/main" id="{91A4A837-C2BA-279E-E70D-3B4888EA8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735262" y="1959743"/>
              <a:ext cx="1080000" cy="1080000"/>
            </a:xfrm>
            <a:prstGeom prst="rect">
              <a:avLst/>
            </a:prstGeom>
          </p:spPr>
        </p:pic>
        <p:pic>
          <p:nvPicPr>
            <p:cNvPr id="39" name="Gráfico 38" descr="Cmd (terminal) con relleno sólido">
              <a:extLst>
                <a:ext uri="{FF2B5EF4-FFF2-40B4-BE49-F238E27FC236}">
                  <a16:creationId xmlns:a16="http://schemas.microsoft.com/office/drawing/2014/main" id="{AECB8C4B-E322-23E3-1027-78150C9AEF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976366" y="1959743"/>
              <a:ext cx="1080000" cy="1080000"/>
            </a:xfrm>
            <a:prstGeom prst="rect">
              <a:avLst/>
            </a:prstGeom>
          </p:spPr>
        </p:pic>
      </p:grpSp>
      <p:sp>
        <p:nvSpPr>
          <p:cNvPr id="2" name="Rectángulo 1" descr="Base de datos">
            <a:extLst>
              <a:ext uri="{FF2B5EF4-FFF2-40B4-BE49-F238E27FC236}">
                <a16:creationId xmlns:a16="http://schemas.microsoft.com/office/drawing/2014/main" id="{5C23EFDC-1B75-11AC-9BD6-D022AF84405E}"/>
              </a:ext>
            </a:extLst>
          </p:cNvPr>
          <p:cNvSpPr/>
          <p:nvPr/>
        </p:nvSpPr>
        <p:spPr>
          <a:xfrm>
            <a:off x="5526376" y="6487563"/>
            <a:ext cx="300960" cy="300960"/>
          </a:xfrm>
          <a:prstGeom prst="rect">
            <a:avLst/>
          </a:prstGeom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 dirty="0"/>
          </a:p>
        </p:txBody>
      </p:sp>
      <p:sp>
        <p:nvSpPr>
          <p:cNvPr id="3" name="Rectángulo 2" descr="Usuario">
            <a:extLst>
              <a:ext uri="{FF2B5EF4-FFF2-40B4-BE49-F238E27FC236}">
                <a16:creationId xmlns:a16="http://schemas.microsoft.com/office/drawing/2014/main" id="{A240569B-B217-778D-540A-6293D18ABA7C}"/>
              </a:ext>
            </a:extLst>
          </p:cNvPr>
          <p:cNvSpPr/>
          <p:nvPr/>
        </p:nvSpPr>
        <p:spPr>
          <a:xfrm>
            <a:off x="5945520" y="6487563"/>
            <a:ext cx="300960" cy="300960"/>
          </a:xfrm>
          <a:prstGeom prst="rect">
            <a:avLst/>
          </a:prstGeom>
          <a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4" name="Rectángulo 3" descr="Calculadora">
            <a:extLst>
              <a:ext uri="{FF2B5EF4-FFF2-40B4-BE49-F238E27FC236}">
                <a16:creationId xmlns:a16="http://schemas.microsoft.com/office/drawing/2014/main" id="{B4479587-7D6D-FBB8-ECE5-CC16057742C7}"/>
              </a:ext>
            </a:extLst>
          </p:cNvPr>
          <p:cNvSpPr/>
          <p:nvPr/>
        </p:nvSpPr>
        <p:spPr>
          <a:xfrm>
            <a:off x="6364664" y="6487563"/>
            <a:ext cx="300960" cy="300960"/>
          </a:xfrm>
          <a:prstGeom prst="rect">
            <a:avLst/>
          </a:prstGeom>
          <a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5" name="Rectángulo 4" descr="Bridge scene">
            <a:extLst>
              <a:ext uri="{FF2B5EF4-FFF2-40B4-BE49-F238E27FC236}">
                <a16:creationId xmlns:a16="http://schemas.microsoft.com/office/drawing/2014/main" id="{953E8C52-88DF-D6E2-26AC-F93BF5C4D14E}"/>
              </a:ext>
            </a:extLst>
          </p:cNvPr>
          <p:cNvSpPr/>
          <p:nvPr/>
        </p:nvSpPr>
        <p:spPr>
          <a:xfrm>
            <a:off x="6783808" y="6487563"/>
            <a:ext cx="300960" cy="300960"/>
          </a:xfrm>
          <a:prstGeom prst="rect">
            <a:avLst/>
          </a:prstGeom>
          <a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1" name="Rectángulo 10" descr="Reproducir">
            <a:extLst>
              <a:ext uri="{FF2B5EF4-FFF2-40B4-BE49-F238E27FC236}">
                <a16:creationId xmlns:a16="http://schemas.microsoft.com/office/drawing/2014/main" id="{672A0C23-C235-3EB7-205F-34A8E4FC011D}"/>
              </a:ext>
            </a:extLst>
          </p:cNvPr>
          <p:cNvSpPr/>
          <p:nvPr/>
        </p:nvSpPr>
        <p:spPr>
          <a:xfrm>
            <a:off x="7202951" y="6487563"/>
            <a:ext cx="300960" cy="300960"/>
          </a:xfrm>
          <a:prstGeom prst="rect">
            <a:avLst/>
          </a:prstGeom>
          <a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2" name="Rectángulo 11" descr="Castle scene">
            <a:extLst>
              <a:ext uri="{FF2B5EF4-FFF2-40B4-BE49-F238E27FC236}">
                <a16:creationId xmlns:a16="http://schemas.microsoft.com/office/drawing/2014/main" id="{79C81573-D281-DAB9-F64F-FAE946513507}"/>
              </a:ext>
            </a:extLst>
          </p:cNvPr>
          <p:cNvSpPr/>
          <p:nvPr/>
        </p:nvSpPr>
        <p:spPr>
          <a:xfrm>
            <a:off x="4688088" y="6487563"/>
            <a:ext cx="300960" cy="300960"/>
          </a:xfrm>
          <a:prstGeom prst="rect">
            <a:avLst/>
          </a:pr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3" name="Rectángulo 12" descr="Marca de verificación">
            <a:extLst>
              <a:ext uri="{FF2B5EF4-FFF2-40B4-BE49-F238E27FC236}">
                <a16:creationId xmlns:a16="http://schemas.microsoft.com/office/drawing/2014/main" id="{B370F386-0D6C-D62C-34BC-729F1F182B37}"/>
              </a:ext>
            </a:extLst>
          </p:cNvPr>
          <p:cNvSpPr/>
          <p:nvPr/>
        </p:nvSpPr>
        <p:spPr>
          <a:xfrm>
            <a:off x="5107232" y="6487563"/>
            <a:ext cx="300960" cy="300960"/>
          </a:xfrm>
          <a:prstGeom prst="rect">
            <a:avLst/>
          </a:pr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6766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223D5DBE-AC65-1D76-83A1-A440914B2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0"/>
            <a:ext cx="12192001" cy="1084521"/>
          </a:xfrm>
        </p:spPr>
        <p:txBody>
          <a:bodyPr/>
          <a:lstStyle/>
          <a:p>
            <a:r>
              <a:rPr lang="es-ES" dirty="0" err="1"/>
              <a:t>PushStreaming</a:t>
            </a:r>
            <a:r>
              <a:rPr lang="es-ES" dirty="0"/>
              <a:t> </a:t>
            </a:r>
            <a:r>
              <a:rPr lang="es-ES" dirty="0" err="1"/>
              <a:t>dataset</a:t>
            </a:r>
            <a:endParaRPr lang="es-ES" dirty="0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3C6F55E1-6BEF-25E3-C279-C0F92566F136}"/>
              </a:ext>
            </a:extLst>
          </p:cNvPr>
          <p:cNvGrpSpPr/>
          <p:nvPr/>
        </p:nvGrpSpPr>
        <p:grpSpPr>
          <a:xfrm>
            <a:off x="677182" y="2128830"/>
            <a:ext cx="10774240" cy="2459780"/>
            <a:chOff x="677182" y="1997090"/>
            <a:chExt cx="10774240" cy="2459780"/>
          </a:xfrm>
        </p:grpSpPr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96DF1DAD-6FB2-23DA-F6FB-B6FB6727EEE7}"/>
                </a:ext>
              </a:extLst>
            </p:cNvPr>
            <p:cNvSpPr/>
            <p:nvPr/>
          </p:nvSpPr>
          <p:spPr>
            <a:xfrm>
              <a:off x="677182" y="3220506"/>
              <a:ext cx="1930400" cy="123636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>
                  <a:solidFill>
                    <a:schemeClr val="tx1"/>
                  </a:solidFill>
                </a:rPr>
                <a:t>Latencia</a:t>
              </a:r>
              <a:br>
                <a:rPr lang="es-ES">
                  <a:solidFill>
                    <a:schemeClr val="tx1"/>
                  </a:solidFill>
                </a:rPr>
              </a:br>
              <a:r>
                <a:rPr lang="es-ES" b="1">
                  <a:solidFill>
                    <a:schemeClr val="tx1"/>
                  </a:solidFill>
                </a:rPr>
                <a:t>1-5 segundos</a:t>
              </a:r>
            </a:p>
          </p:txBody>
        </p:sp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E6E341D1-78CA-96C1-1D7B-A17198DE0235}"/>
                </a:ext>
              </a:extLst>
            </p:cNvPr>
            <p:cNvSpPr/>
            <p:nvPr/>
          </p:nvSpPr>
          <p:spPr>
            <a:xfrm>
              <a:off x="5099102" y="3220506"/>
              <a:ext cx="1930400" cy="123636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>
                  <a:solidFill>
                    <a:schemeClr val="tx1"/>
                  </a:solidFill>
                </a:rPr>
                <a:t>Base de datos</a:t>
              </a:r>
            </a:p>
            <a:p>
              <a:pPr algn="ctr"/>
              <a:r>
                <a:rPr lang="es-ES">
                  <a:solidFill>
                    <a:schemeClr val="tx1"/>
                  </a:solidFill>
                </a:rPr>
                <a:t>y caché</a:t>
              </a:r>
            </a:p>
          </p:txBody>
        </p:sp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32A6BCE9-41EE-95DD-0395-8063AE995C39}"/>
                </a:ext>
              </a:extLst>
            </p:cNvPr>
            <p:cNvSpPr/>
            <p:nvPr/>
          </p:nvSpPr>
          <p:spPr>
            <a:xfrm>
              <a:off x="2888142" y="3220506"/>
              <a:ext cx="1930400" cy="123636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>
                  <a:solidFill>
                    <a:schemeClr val="tx1"/>
                  </a:solidFill>
                </a:rPr>
                <a:t>Reportes y alarmado</a:t>
              </a:r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6D2BD78D-F8AB-059A-77C7-68B6E1517E1B}"/>
                </a:ext>
              </a:extLst>
            </p:cNvPr>
            <p:cNvSpPr/>
            <p:nvPr/>
          </p:nvSpPr>
          <p:spPr>
            <a:xfrm>
              <a:off x="7310062" y="3220506"/>
              <a:ext cx="1930400" cy="123636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>
                  <a:solidFill>
                    <a:schemeClr val="tx1"/>
                  </a:solidFill>
                </a:rPr>
                <a:t>Se crear vía </a:t>
              </a:r>
              <a:r>
                <a:rPr lang="es-ES" b="1">
                  <a:solidFill>
                    <a:schemeClr val="tx1"/>
                  </a:solidFill>
                </a:rPr>
                <a:t>script </a:t>
              </a:r>
              <a:r>
                <a:rPr lang="es-ES">
                  <a:solidFill>
                    <a:schemeClr val="tx1"/>
                  </a:solidFill>
                </a:rPr>
                <a:t>o en el </a:t>
              </a:r>
              <a:r>
                <a:rPr lang="es-ES" b="1">
                  <a:solidFill>
                    <a:schemeClr val="tx1"/>
                  </a:solidFill>
                </a:rPr>
                <a:t>servicio</a:t>
              </a:r>
            </a:p>
          </p:txBody>
        </p:sp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4478A9B5-8F1E-2B67-B6FA-0D42B91794C2}"/>
                </a:ext>
              </a:extLst>
            </p:cNvPr>
            <p:cNvSpPr/>
            <p:nvPr/>
          </p:nvSpPr>
          <p:spPr>
            <a:xfrm>
              <a:off x="9521022" y="3220506"/>
              <a:ext cx="1930400" cy="123636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err="1">
                  <a:solidFill>
                    <a:schemeClr val="tx1"/>
                  </a:solidFill>
                </a:rPr>
                <a:t>defaultMode</a:t>
              </a:r>
              <a:r>
                <a:rPr lang="es-ES">
                  <a:solidFill>
                    <a:schemeClr val="tx1"/>
                  </a:solidFill>
                </a:rPr>
                <a:t>=</a:t>
              </a:r>
              <a:br>
                <a:rPr lang="es-ES">
                  <a:solidFill>
                    <a:schemeClr val="tx1"/>
                  </a:solidFill>
                </a:rPr>
              </a:br>
              <a:r>
                <a:rPr lang="es-ES" err="1">
                  <a:solidFill>
                    <a:schemeClr val="tx1"/>
                  </a:solidFill>
                </a:rPr>
                <a:t>pushStreaming</a:t>
              </a:r>
              <a:endParaRPr lang="es-ES">
                <a:solidFill>
                  <a:schemeClr val="tx1"/>
                </a:solidFill>
              </a:endParaRPr>
            </a:p>
          </p:txBody>
        </p:sp>
        <p:pic>
          <p:nvPicPr>
            <p:cNvPr id="33" name="Gráfico 32" descr="Base de datos con relleno sólido">
              <a:extLst>
                <a:ext uri="{FF2B5EF4-FFF2-40B4-BE49-F238E27FC236}">
                  <a16:creationId xmlns:a16="http://schemas.microsoft.com/office/drawing/2014/main" id="{1F38487A-2A96-3BC7-0CD0-949C7F721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86394" y="1997090"/>
              <a:ext cx="1080000" cy="1080000"/>
            </a:xfrm>
            <a:prstGeom prst="rect">
              <a:avLst/>
            </a:prstGeom>
          </p:spPr>
        </p:pic>
        <p:pic>
          <p:nvPicPr>
            <p:cNvPr id="1026" name="Picture 2" descr="ilustración de diseño de icono sólido de vector de memoria caché. símbolo  de computación en la nube en el archivo eps 10 de fondo blanco 14306083  Vector en Vecteezy">
              <a:extLst>
                <a:ext uri="{FF2B5EF4-FFF2-40B4-BE49-F238E27FC236}">
                  <a16:creationId xmlns:a16="http://schemas.microsoft.com/office/drawing/2014/main" id="{9D46403C-D488-442F-A1F9-4E9D67F366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42" t="12486" r="21640" b="31852"/>
            <a:stretch/>
          </p:blipFill>
          <p:spPr bwMode="auto">
            <a:xfrm>
              <a:off x="5901383" y="2002885"/>
              <a:ext cx="1080000" cy="1071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ángulo 1" descr="Base de datos">
            <a:extLst>
              <a:ext uri="{FF2B5EF4-FFF2-40B4-BE49-F238E27FC236}">
                <a16:creationId xmlns:a16="http://schemas.microsoft.com/office/drawing/2014/main" id="{61DA74EB-D2BE-129D-4241-7A68CDFCD3C7}"/>
              </a:ext>
            </a:extLst>
          </p:cNvPr>
          <p:cNvSpPr/>
          <p:nvPr/>
        </p:nvSpPr>
        <p:spPr>
          <a:xfrm>
            <a:off x="5526376" y="6487563"/>
            <a:ext cx="300960" cy="300960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 dirty="0"/>
          </a:p>
        </p:txBody>
      </p:sp>
      <p:sp>
        <p:nvSpPr>
          <p:cNvPr id="11" name="Rectángulo 10" descr="Usuario">
            <a:extLst>
              <a:ext uri="{FF2B5EF4-FFF2-40B4-BE49-F238E27FC236}">
                <a16:creationId xmlns:a16="http://schemas.microsoft.com/office/drawing/2014/main" id="{0700CEB1-EF6C-0C48-742C-BF42413BCE71}"/>
              </a:ext>
            </a:extLst>
          </p:cNvPr>
          <p:cNvSpPr/>
          <p:nvPr/>
        </p:nvSpPr>
        <p:spPr>
          <a:xfrm>
            <a:off x="5945520" y="6487563"/>
            <a:ext cx="300960" cy="300960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2" name="Rectángulo 11" descr="Calculadora">
            <a:extLst>
              <a:ext uri="{FF2B5EF4-FFF2-40B4-BE49-F238E27FC236}">
                <a16:creationId xmlns:a16="http://schemas.microsoft.com/office/drawing/2014/main" id="{DE17E12F-9678-CA60-E5D4-1193160C7804}"/>
              </a:ext>
            </a:extLst>
          </p:cNvPr>
          <p:cNvSpPr/>
          <p:nvPr/>
        </p:nvSpPr>
        <p:spPr>
          <a:xfrm>
            <a:off x="6364664" y="6487563"/>
            <a:ext cx="300960" cy="300960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3" name="Rectángulo 12" descr="Bridge scene">
            <a:extLst>
              <a:ext uri="{FF2B5EF4-FFF2-40B4-BE49-F238E27FC236}">
                <a16:creationId xmlns:a16="http://schemas.microsoft.com/office/drawing/2014/main" id="{CC6F20E1-C065-2AA7-D366-1BE8211560EB}"/>
              </a:ext>
            </a:extLst>
          </p:cNvPr>
          <p:cNvSpPr/>
          <p:nvPr/>
        </p:nvSpPr>
        <p:spPr>
          <a:xfrm>
            <a:off x="6783808" y="6487563"/>
            <a:ext cx="300960" cy="300960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5" name="Rectángulo 14" descr="Reproducir">
            <a:extLst>
              <a:ext uri="{FF2B5EF4-FFF2-40B4-BE49-F238E27FC236}">
                <a16:creationId xmlns:a16="http://schemas.microsoft.com/office/drawing/2014/main" id="{A91FD766-12CC-21C8-0EB2-37FC9605FD75}"/>
              </a:ext>
            </a:extLst>
          </p:cNvPr>
          <p:cNvSpPr/>
          <p:nvPr/>
        </p:nvSpPr>
        <p:spPr>
          <a:xfrm>
            <a:off x="7202951" y="6487563"/>
            <a:ext cx="300960" cy="300960"/>
          </a:xfrm>
          <a:prstGeom prst="rect">
            <a:avLst/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7" name="Rectángulo 16" descr="Castle scene">
            <a:extLst>
              <a:ext uri="{FF2B5EF4-FFF2-40B4-BE49-F238E27FC236}">
                <a16:creationId xmlns:a16="http://schemas.microsoft.com/office/drawing/2014/main" id="{0B4FAEFF-D115-EED4-31D5-88C096A69B82}"/>
              </a:ext>
            </a:extLst>
          </p:cNvPr>
          <p:cNvSpPr/>
          <p:nvPr/>
        </p:nvSpPr>
        <p:spPr>
          <a:xfrm>
            <a:off x="4688088" y="6487563"/>
            <a:ext cx="300960" cy="300960"/>
          </a:xfrm>
          <a:prstGeom prst="rect">
            <a:avLst/>
          </a:pr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4" name="Rectángulo 23" descr="Marca de verificación">
            <a:extLst>
              <a:ext uri="{FF2B5EF4-FFF2-40B4-BE49-F238E27FC236}">
                <a16:creationId xmlns:a16="http://schemas.microsoft.com/office/drawing/2014/main" id="{40B2C23F-5F48-A78B-BB4A-739988BCBDDE}"/>
              </a:ext>
            </a:extLst>
          </p:cNvPr>
          <p:cNvSpPr/>
          <p:nvPr/>
        </p:nvSpPr>
        <p:spPr>
          <a:xfrm>
            <a:off x="5107232" y="6487563"/>
            <a:ext cx="300960" cy="300960"/>
          </a:xfrm>
          <a:prstGeom prst="rect">
            <a:avLst/>
          </a:pr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 dirty="0"/>
          </a:p>
        </p:txBody>
      </p:sp>
      <p:pic>
        <p:nvPicPr>
          <p:cNvPr id="26" name="Gráfico 25" descr="Cronómetro con relleno sólido">
            <a:extLst>
              <a:ext uri="{FF2B5EF4-FFF2-40B4-BE49-F238E27FC236}">
                <a16:creationId xmlns:a16="http://schemas.microsoft.com/office/drawing/2014/main" id="{718C328F-4699-5701-280C-413326B14EF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093887" y="2097580"/>
            <a:ext cx="1080000" cy="1080000"/>
          </a:xfrm>
          <a:prstGeom prst="rect">
            <a:avLst/>
          </a:prstGeom>
        </p:spPr>
      </p:pic>
      <p:pic>
        <p:nvPicPr>
          <p:cNvPr id="27" name="Gráfico 26" descr="Cmd (terminal) con relleno sólido">
            <a:extLst>
              <a:ext uri="{FF2B5EF4-FFF2-40B4-BE49-F238E27FC236}">
                <a16:creationId xmlns:a16="http://schemas.microsoft.com/office/drawing/2014/main" id="{7D9D4379-26DA-4FF1-27BC-FEF2C298540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967871" y="2091483"/>
            <a:ext cx="1080000" cy="1080000"/>
          </a:xfrm>
          <a:prstGeom prst="rect">
            <a:avLst/>
          </a:prstGeom>
        </p:spPr>
      </p:pic>
      <p:pic>
        <p:nvPicPr>
          <p:cNvPr id="28" name="Gráfico 27" descr="Filtro con relleno sólido">
            <a:extLst>
              <a:ext uri="{FF2B5EF4-FFF2-40B4-BE49-F238E27FC236}">
                <a16:creationId xmlns:a16="http://schemas.microsoft.com/office/drawing/2014/main" id="{C7B8DFAF-AF31-9B3A-DF95-9D4AB62FC60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869708" y="2091483"/>
            <a:ext cx="1080000" cy="1080000"/>
          </a:xfrm>
          <a:prstGeom prst="rect">
            <a:avLst/>
          </a:prstGeom>
        </p:spPr>
      </p:pic>
      <p:pic>
        <p:nvPicPr>
          <p:cNvPr id="30" name="Gráfico 29" descr="Alarma sonando con relleno sólido">
            <a:extLst>
              <a:ext uri="{FF2B5EF4-FFF2-40B4-BE49-F238E27FC236}">
                <a16:creationId xmlns:a16="http://schemas.microsoft.com/office/drawing/2014/main" id="{1926CDC3-800C-868F-7AC0-87A253FE947A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3651906" y="2091483"/>
            <a:ext cx="1080000" cy="1080000"/>
          </a:xfrm>
          <a:prstGeom prst="rect">
            <a:avLst/>
          </a:prstGeom>
        </p:spPr>
      </p:pic>
      <p:pic>
        <p:nvPicPr>
          <p:cNvPr id="32" name="Gráfico 31" descr="Mujer programadora con relleno sólido">
            <a:extLst>
              <a:ext uri="{FF2B5EF4-FFF2-40B4-BE49-F238E27FC236}">
                <a16:creationId xmlns:a16="http://schemas.microsoft.com/office/drawing/2014/main" id="{1EF104C6-F2A7-1D15-4A30-D4C131DCE1A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7333396" y="2069697"/>
            <a:ext cx="1080000" cy="1080000"/>
          </a:xfrm>
          <a:prstGeom prst="rect">
            <a:avLst/>
          </a:prstGeom>
        </p:spPr>
      </p:pic>
      <p:pic>
        <p:nvPicPr>
          <p:cNvPr id="34" name="Gráfico 33" descr="Monitor con relleno sólido">
            <a:extLst>
              <a:ext uri="{FF2B5EF4-FFF2-40B4-BE49-F238E27FC236}">
                <a16:creationId xmlns:a16="http://schemas.microsoft.com/office/drawing/2014/main" id="{8F75C6E8-5381-9BD3-D495-086730882FF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092565" y="2069697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293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223D5DBE-AC65-1D76-83A1-A440914B2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84521"/>
          </a:xfrm>
        </p:spPr>
        <p:txBody>
          <a:bodyPr/>
          <a:lstStyle/>
          <a:p>
            <a:r>
              <a:rPr lang="es-ES" dirty="0" err="1"/>
              <a:t>Streaming</a:t>
            </a:r>
            <a:r>
              <a:rPr lang="es-ES" dirty="0"/>
              <a:t> </a:t>
            </a:r>
            <a:r>
              <a:rPr lang="es-ES" dirty="0" err="1"/>
              <a:t>dataset</a:t>
            </a:r>
            <a:endParaRPr lang="es-ES" dirty="0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4563CB85-654D-B538-82A6-0379A261AEC6}"/>
              </a:ext>
            </a:extLst>
          </p:cNvPr>
          <p:cNvGrpSpPr/>
          <p:nvPr/>
        </p:nvGrpSpPr>
        <p:grpSpPr>
          <a:xfrm>
            <a:off x="677182" y="2069697"/>
            <a:ext cx="10774240" cy="2518913"/>
            <a:chOff x="677182" y="1937957"/>
            <a:chExt cx="10774240" cy="2518913"/>
          </a:xfrm>
        </p:grpSpPr>
        <p:sp>
          <p:nvSpPr>
            <p:cNvPr id="6" name="Rectángulo: esquinas redondeadas 5">
              <a:extLst>
                <a:ext uri="{FF2B5EF4-FFF2-40B4-BE49-F238E27FC236}">
                  <a16:creationId xmlns:a16="http://schemas.microsoft.com/office/drawing/2014/main" id="{96DF1DAD-6FB2-23DA-F6FB-B6FB6727EEE7}"/>
                </a:ext>
              </a:extLst>
            </p:cNvPr>
            <p:cNvSpPr/>
            <p:nvPr/>
          </p:nvSpPr>
          <p:spPr>
            <a:xfrm>
              <a:off x="677182" y="3220506"/>
              <a:ext cx="1930400" cy="123636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>
                  <a:solidFill>
                    <a:schemeClr val="tx1"/>
                  </a:solidFill>
                </a:rPr>
                <a:t>Latencia</a:t>
              </a:r>
              <a:br>
                <a:rPr lang="es-ES">
                  <a:solidFill>
                    <a:schemeClr val="tx1"/>
                  </a:solidFill>
                </a:rPr>
              </a:br>
              <a:r>
                <a:rPr lang="es-ES">
                  <a:solidFill>
                    <a:schemeClr val="tx1"/>
                  </a:solidFill>
                </a:rPr>
                <a:t>~</a:t>
              </a:r>
              <a:r>
                <a:rPr lang="es-ES" b="1">
                  <a:solidFill>
                    <a:schemeClr val="tx1"/>
                  </a:solidFill>
                </a:rPr>
                <a:t>1 segundo</a:t>
              </a:r>
            </a:p>
          </p:txBody>
        </p:sp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E6E341D1-78CA-96C1-1D7B-A17198DE0235}"/>
                </a:ext>
              </a:extLst>
            </p:cNvPr>
            <p:cNvSpPr/>
            <p:nvPr/>
          </p:nvSpPr>
          <p:spPr>
            <a:xfrm>
              <a:off x="5099102" y="3220506"/>
              <a:ext cx="1930400" cy="123636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>
                  <a:solidFill>
                    <a:schemeClr val="tx1"/>
                  </a:solidFill>
                </a:rPr>
                <a:t>Caché</a:t>
              </a:r>
            </a:p>
          </p:txBody>
        </p:sp>
        <p:sp>
          <p:nvSpPr>
            <p:cNvPr id="8" name="Rectángulo: esquinas redondeadas 7">
              <a:extLst>
                <a:ext uri="{FF2B5EF4-FFF2-40B4-BE49-F238E27FC236}">
                  <a16:creationId xmlns:a16="http://schemas.microsoft.com/office/drawing/2014/main" id="{32A6BCE9-41EE-95DD-0395-8063AE995C39}"/>
                </a:ext>
              </a:extLst>
            </p:cNvPr>
            <p:cNvSpPr/>
            <p:nvPr/>
          </p:nvSpPr>
          <p:spPr>
            <a:xfrm>
              <a:off x="2888142" y="3220506"/>
              <a:ext cx="1930400" cy="123636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err="1">
                  <a:solidFill>
                    <a:schemeClr val="tx1"/>
                  </a:solidFill>
                </a:rPr>
                <a:t>Dashboards</a:t>
              </a:r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6D2BD78D-F8AB-059A-77C7-68B6E1517E1B}"/>
                </a:ext>
              </a:extLst>
            </p:cNvPr>
            <p:cNvSpPr/>
            <p:nvPr/>
          </p:nvSpPr>
          <p:spPr>
            <a:xfrm>
              <a:off x="7310062" y="3220506"/>
              <a:ext cx="1930400" cy="123636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>
                  <a:solidFill>
                    <a:schemeClr val="tx1"/>
                  </a:solidFill>
                </a:rPr>
                <a:t>Se crear vía </a:t>
              </a:r>
              <a:r>
                <a:rPr lang="es-ES" b="1">
                  <a:solidFill>
                    <a:schemeClr val="tx1"/>
                  </a:solidFill>
                </a:rPr>
                <a:t>script </a:t>
              </a:r>
              <a:r>
                <a:rPr lang="es-ES">
                  <a:solidFill>
                    <a:schemeClr val="tx1"/>
                  </a:solidFill>
                </a:rPr>
                <a:t>o en el </a:t>
              </a:r>
              <a:r>
                <a:rPr lang="es-ES" b="1">
                  <a:solidFill>
                    <a:schemeClr val="tx1"/>
                  </a:solidFill>
                </a:rPr>
                <a:t>servicio</a:t>
              </a:r>
            </a:p>
          </p:txBody>
        </p:sp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4478A9B5-8F1E-2B67-B6FA-0D42B91794C2}"/>
                </a:ext>
              </a:extLst>
            </p:cNvPr>
            <p:cNvSpPr/>
            <p:nvPr/>
          </p:nvSpPr>
          <p:spPr>
            <a:xfrm>
              <a:off x="9521022" y="3220506"/>
              <a:ext cx="1930400" cy="123636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err="1">
                  <a:solidFill>
                    <a:schemeClr val="tx1"/>
                  </a:solidFill>
                </a:rPr>
                <a:t>defaultMode</a:t>
              </a:r>
              <a:r>
                <a:rPr lang="es-ES">
                  <a:solidFill>
                    <a:schemeClr val="tx1"/>
                  </a:solidFill>
                </a:rPr>
                <a:t>=</a:t>
              </a:r>
              <a:br>
                <a:rPr lang="es-ES">
                  <a:solidFill>
                    <a:schemeClr val="tx1"/>
                  </a:solidFill>
                </a:rPr>
              </a:br>
              <a:r>
                <a:rPr lang="es-ES" err="1">
                  <a:solidFill>
                    <a:schemeClr val="tx1"/>
                  </a:solidFill>
                </a:rPr>
                <a:t>streaming</a:t>
              </a:r>
              <a:endParaRPr lang="es-ES">
                <a:solidFill>
                  <a:schemeClr val="tx1"/>
                </a:solidFill>
              </a:endParaRPr>
            </a:p>
          </p:txBody>
        </p:sp>
        <p:pic>
          <p:nvPicPr>
            <p:cNvPr id="35" name="Gráfico 34" descr="Mujer programadora con relleno sólido">
              <a:extLst>
                <a:ext uri="{FF2B5EF4-FFF2-40B4-BE49-F238E27FC236}">
                  <a16:creationId xmlns:a16="http://schemas.microsoft.com/office/drawing/2014/main" id="{91A4A837-C2BA-279E-E70D-3B4888EA89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333396" y="1937957"/>
              <a:ext cx="1080000" cy="1080000"/>
            </a:xfrm>
            <a:prstGeom prst="rect">
              <a:avLst/>
            </a:prstGeom>
          </p:spPr>
        </p:pic>
        <p:pic>
          <p:nvPicPr>
            <p:cNvPr id="1026" name="Picture 2" descr="ilustración de diseño de icono sólido de vector de memoria caché. símbolo  de computación en la nube en el archivo eps 10 de fondo blanco 14306083  Vector en Vecteezy">
              <a:extLst>
                <a:ext uri="{FF2B5EF4-FFF2-40B4-BE49-F238E27FC236}">
                  <a16:creationId xmlns:a16="http://schemas.microsoft.com/office/drawing/2014/main" id="{9D46403C-D488-442F-A1F9-4E9D67F366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42" t="12486" r="21640" b="31852"/>
            <a:stretch/>
          </p:blipFill>
          <p:spPr bwMode="auto">
            <a:xfrm>
              <a:off x="5525126" y="1946732"/>
              <a:ext cx="1080000" cy="10712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Gráfico 2" descr="Monitor con relleno sólido">
              <a:extLst>
                <a:ext uri="{FF2B5EF4-FFF2-40B4-BE49-F238E27FC236}">
                  <a16:creationId xmlns:a16="http://schemas.microsoft.com/office/drawing/2014/main" id="{ECCF74AC-B0E8-0CD8-83B1-6F62138B8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092565" y="1937957"/>
              <a:ext cx="1080000" cy="1080000"/>
            </a:xfrm>
            <a:prstGeom prst="rect">
              <a:avLst/>
            </a:prstGeom>
          </p:spPr>
        </p:pic>
        <p:pic>
          <p:nvPicPr>
            <p:cNvPr id="4" name="Gráfico 3" descr="Estadísticas con relleno sólido">
              <a:extLst>
                <a:ext uri="{FF2B5EF4-FFF2-40B4-BE49-F238E27FC236}">
                  <a16:creationId xmlns:a16="http://schemas.microsoft.com/office/drawing/2014/main" id="{D31D5E47-C709-9E1C-B66F-5074B3345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13754" y="1946732"/>
              <a:ext cx="1080000" cy="1080000"/>
            </a:xfrm>
            <a:prstGeom prst="rect">
              <a:avLst/>
            </a:prstGeom>
          </p:spPr>
        </p:pic>
      </p:grpSp>
      <p:sp>
        <p:nvSpPr>
          <p:cNvPr id="2" name="Rectángulo 1" descr="Base de datos">
            <a:extLst>
              <a:ext uri="{FF2B5EF4-FFF2-40B4-BE49-F238E27FC236}">
                <a16:creationId xmlns:a16="http://schemas.microsoft.com/office/drawing/2014/main" id="{34E210C8-85EE-F282-9E30-FF7B573DBC99}"/>
              </a:ext>
            </a:extLst>
          </p:cNvPr>
          <p:cNvSpPr/>
          <p:nvPr/>
        </p:nvSpPr>
        <p:spPr>
          <a:xfrm>
            <a:off x="5526376" y="6487563"/>
            <a:ext cx="300960" cy="300960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 dirty="0"/>
          </a:p>
        </p:txBody>
      </p:sp>
      <p:sp>
        <p:nvSpPr>
          <p:cNvPr id="12" name="Rectángulo 11" descr="Usuario">
            <a:extLst>
              <a:ext uri="{FF2B5EF4-FFF2-40B4-BE49-F238E27FC236}">
                <a16:creationId xmlns:a16="http://schemas.microsoft.com/office/drawing/2014/main" id="{B1446320-1CBA-304F-6A9C-457D21E8BF61}"/>
              </a:ext>
            </a:extLst>
          </p:cNvPr>
          <p:cNvSpPr/>
          <p:nvPr/>
        </p:nvSpPr>
        <p:spPr>
          <a:xfrm>
            <a:off x="5945520" y="6487563"/>
            <a:ext cx="300960" cy="300960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3" name="Rectángulo 12" descr="Calculadora">
            <a:extLst>
              <a:ext uri="{FF2B5EF4-FFF2-40B4-BE49-F238E27FC236}">
                <a16:creationId xmlns:a16="http://schemas.microsoft.com/office/drawing/2014/main" id="{098BDBF6-16B4-4CAE-7196-2504F082170E}"/>
              </a:ext>
            </a:extLst>
          </p:cNvPr>
          <p:cNvSpPr/>
          <p:nvPr/>
        </p:nvSpPr>
        <p:spPr>
          <a:xfrm>
            <a:off x="6364664" y="6487563"/>
            <a:ext cx="300960" cy="300960"/>
          </a:xfrm>
          <a:prstGeom prst="rect">
            <a:avLst/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5" name="Rectángulo 14" descr="Bridge scene">
            <a:extLst>
              <a:ext uri="{FF2B5EF4-FFF2-40B4-BE49-F238E27FC236}">
                <a16:creationId xmlns:a16="http://schemas.microsoft.com/office/drawing/2014/main" id="{06174E78-CAAE-B838-C621-818023A00D6B}"/>
              </a:ext>
            </a:extLst>
          </p:cNvPr>
          <p:cNvSpPr/>
          <p:nvPr/>
        </p:nvSpPr>
        <p:spPr>
          <a:xfrm>
            <a:off x="6783808" y="6487563"/>
            <a:ext cx="300960" cy="300960"/>
          </a:xfrm>
          <a:prstGeom prst="rect">
            <a:avLst/>
          </a:prstGeom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7" name="Rectángulo 16" descr="Reproducir">
            <a:extLst>
              <a:ext uri="{FF2B5EF4-FFF2-40B4-BE49-F238E27FC236}">
                <a16:creationId xmlns:a16="http://schemas.microsoft.com/office/drawing/2014/main" id="{C8937DB5-FAEC-DD3E-4BCE-5B19D6C1500E}"/>
              </a:ext>
            </a:extLst>
          </p:cNvPr>
          <p:cNvSpPr/>
          <p:nvPr/>
        </p:nvSpPr>
        <p:spPr>
          <a:xfrm>
            <a:off x="7202951" y="6487563"/>
            <a:ext cx="300960" cy="300960"/>
          </a:xfrm>
          <a:prstGeom prst="rect">
            <a:avLst/>
          </a:prstGeom>
          <a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4" name="Rectángulo 23" descr="Castle scene">
            <a:extLst>
              <a:ext uri="{FF2B5EF4-FFF2-40B4-BE49-F238E27FC236}">
                <a16:creationId xmlns:a16="http://schemas.microsoft.com/office/drawing/2014/main" id="{419CC98B-FFF3-41A8-B445-CDC39CA487DA}"/>
              </a:ext>
            </a:extLst>
          </p:cNvPr>
          <p:cNvSpPr/>
          <p:nvPr/>
        </p:nvSpPr>
        <p:spPr>
          <a:xfrm>
            <a:off x="4688088" y="6487563"/>
            <a:ext cx="300960" cy="300960"/>
          </a:xfrm>
          <a:prstGeom prst="rect">
            <a:avLst/>
          </a:pr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6" name="Rectángulo 25" descr="Marca de verificación">
            <a:extLst>
              <a:ext uri="{FF2B5EF4-FFF2-40B4-BE49-F238E27FC236}">
                <a16:creationId xmlns:a16="http://schemas.microsoft.com/office/drawing/2014/main" id="{86772E13-AE7C-DE3A-48BE-1B8B10CFF86B}"/>
              </a:ext>
            </a:extLst>
          </p:cNvPr>
          <p:cNvSpPr/>
          <p:nvPr/>
        </p:nvSpPr>
        <p:spPr>
          <a:xfrm>
            <a:off x="5107232" y="6487563"/>
            <a:ext cx="300960" cy="300960"/>
          </a:xfrm>
          <a:prstGeom prst="rect">
            <a:avLst/>
          </a:pr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 dirty="0"/>
          </a:p>
        </p:txBody>
      </p:sp>
      <p:pic>
        <p:nvPicPr>
          <p:cNvPr id="27" name="Gráfico 26" descr="Cronómetro con relleno sólido">
            <a:extLst>
              <a:ext uri="{FF2B5EF4-FFF2-40B4-BE49-F238E27FC236}">
                <a16:creationId xmlns:a16="http://schemas.microsoft.com/office/drawing/2014/main" id="{886A8F0B-17E2-A67D-D620-C0492E2035A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093887" y="2097580"/>
            <a:ext cx="1080000" cy="1080000"/>
          </a:xfrm>
          <a:prstGeom prst="rect">
            <a:avLst/>
          </a:prstGeom>
        </p:spPr>
      </p:pic>
      <p:pic>
        <p:nvPicPr>
          <p:cNvPr id="28" name="Gráfico 27" descr="Cmd (terminal) con relleno sólido">
            <a:extLst>
              <a:ext uri="{FF2B5EF4-FFF2-40B4-BE49-F238E27FC236}">
                <a16:creationId xmlns:a16="http://schemas.microsoft.com/office/drawing/2014/main" id="{0C0613E4-04A0-DADA-1E7A-32799DBFCFC5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967871" y="2091483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794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">
            <a:extLst>
              <a:ext uri="{FF2B5EF4-FFF2-40B4-BE49-F238E27FC236}">
                <a16:creationId xmlns:a16="http://schemas.microsoft.com/office/drawing/2014/main" id="{282B165E-7B47-E05F-DE68-5DF8E2E9BB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85223"/>
          </a:xfrm>
        </p:spPr>
        <p:txBody>
          <a:bodyPr/>
          <a:lstStyle/>
          <a:p>
            <a:r>
              <a:rPr lang="es-ES" dirty="0"/>
              <a:t>Algunas limitaciones…</a:t>
            </a:r>
          </a:p>
        </p:txBody>
      </p:sp>
      <p:sp>
        <p:nvSpPr>
          <p:cNvPr id="16387" name="Marcador de contenido 2">
            <a:extLst>
              <a:ext uri="{FF2B5EF4-FFF2-40B4-BE49-F238E27FC236}">
                <a16:creationId xmlns:a16="http://schemas.microsoft.com/office/drawing/2014/main" id="{BACA6C2A-EB42-3F28-C0BA-9E6DFAA61AF8}"/>
              </a:ext>
            </a:extLst>
          </p:cNvPr>
          <p:cNvSpPr txBox="1">
            <a:spLocks noGrp="1" noChangeArrowheads="1"/>
          </p:cNvSpPr>
          <p:nvPr>
            <p:ph idx="4294967295"/>
          </p:nvPr>
        </p:nvSpPr>
        <p:spPr>
          <a:xfrm>
            <a:off x="4432228" y="1923941"/>
            <a:ext cx="7058025" cy="3398336"/>
          </a:xfrm>
        </p:spPr>
        <p:txBody>
          <a:bodyPr>
            <a:normAutofit/>
          </a:bodyPr>
          <a:lstStyle/>
          <a:p>
            <a:r>
              <a:rPr altLang="es-ES" sz="1800" dirty="0">
                <a:latin typeface="Söhne"/>
              </a:rPr>
              <a:t>75 </a:t>
            </a:r>
            <a:r>
              <a:rPr altLang="es-ES" sz="1800" dirty="0" err="1">
                <a:latin typeface="Söhne"/>
              </a:rPr>
              <a:t>columnas</a:t>
            </a:r>
            <a:r>
              <a:rPr altLang="es-ES" sz="1800" dirty="0">
                <a:latin typeface="Söhne"/>
              </a:rPr>
              <a:t> </a:t>
            </a:r>
            <a:endParaRPr lang="es-ES" altLang="es-ES" sz="1800" dirty="0">
              <a:latin typeface="Söhne"/>
            </a:endParaRPr>
          </a:p>
          <a:p>
            <a:r>
              <a:rPr lang="es-ES" sz="1800" dirty="0">
                <a:latin typeface="Söhne"/>
              </a:rPr>
              <a:t>Los conjuntos de datos de </a:t>
            </a:r>
            <a:r>
              <a:rPr lang="es-ES" sz="1800" dirty="0" err="1">
                <a:latin typeface="Söhne"/>
              </a:rPr>
              <a:t>streaming</a:t>
            </a:r>
            <a:r>
              <a:rPr lang="es-ES" sz="1800" dirty="0">
                <a:latin typeface="Söhne"/>
              </a:rPr>
              <a:t> no admiten el filtrado</a:t>
            </a:r>
            <a:endParaRPr altLang="es-ES" sz="1800" dirty="0">
              <a:latin typeface="Söhne"/>
            </a:endParaRPr>
          </a:p>
          <a:p>
            <a:r>
              <a:rPr altLang="es-ES" sz="1800" dirty="0">
                <a:latin typeface="Söhne"/>
              </a:rPr>
              <a:t>Un máximo de 10.000 filas para cada solicitud POST de filas</a:t>
            </a:r>
          </a:p>
          <a:p>
            <a:r>
              <a:rPr altLang="es-ES" sz="1800" dirty="0">
                <a:latin typeface="Söhne"/>
              </a:rPr>
              <a:t>1.000.000 de filas agregadas por hora por cada conjunto de datos</a:t>
            </a:r>
          </a:p>
          <a:p>
            <a:r>
              <a:rPr lang="es-ES" sz="1800" dirty="0">
                <a:latin typeface="Söhne"/>
              </a:rPr>
              <a:t>El modelado no es posible en un conjunto de datos de </a:t>
            </a:r>
            <a:r>
              <a:rPr lang="es-ES" sz="1800" dirty="0" err="1">
                <a:latin typeface="Söhne"/>
              </a:rPr>
              <a:t>streaming</a:t>
            </a:r>
            <a:r>
              <a:rPr lang="es-ES" sz="1800" dirty="0">
                <a:latin typeface="Söhne"/>
              </a:rPr>
              <a:t> porque los datos no se almacenan permanentemente</a:t>
            </a:r>
          </a:p>
          <a:p>
            <a:r>
              <a:rPr lang="es-ES" altLang="es-ES" sz="1800" dirty="0">
                <a:latin typeface="Söhne"/>
              </a:rPr>
              <a:t>Y más</a:t>
            </a:r>
          </a:p>
          <a:p>
            <a:pPr marL="0" indent="0">
              <a:buNone/>
            </a:pPr>
            <a:endParaRPr altLang="es-ES" sz="1800" dirty="0">
              <a:latin typeface="Söhne"/>
            </a:endParaRPr>
          </a:p>
        </p:txBody>
      </p:sp>
      <p:pic>
        <p:nvPicPr>
          <p:cNvPr id="3" name="Gráfico 2" descr="Alteraciones y sastrería con relleno sólido">
            <a:extLst>
              <a:ext uri="{FF2B5EF4-FFF2-40B4-BE49-F238E27FC236}">
                <a16:creationId xmlns:a16="http://schemas.microsoft.com/office/drawing/2014/main" id="{D9D14210-7C6A-8331-90A6-1D3C63246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6217" y="1692904"/>
            <a:ext cx="1666356" cy="1666356"/>
          </a:xfrm>
          <a:prstGeom prst="rect">
            <a:avLst/>
          </a:prstGeom>
        </p:spPr>
      </p:pic>
      <p:pic>
        <p:nvPicPr>
          <p:cNvPr id="5" name="Gráfico 4" descr="Cronómetro con relleno sólido">
            <a:extLst>
              <a:ext uri="{FF2B5EF4-FFF2-40B4-BE49-F238E27FC236}">
                <a16:creationId xmlns:a16="http://schemas.microsoft.com/office/drawing/2014/main" id="{407D7C99-F3E5-45F8-0927-4C87F4D490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06218" y="3498741"/>
            <a:ext cx="1666355" cy="166635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BF7F7EC-27AC-FCA3-4F25-4A1118B560AE}"/>
              </a:ext>
            </a:extLst>
          </p:cNvPr>
          <p:cNvSpPr txBox="1"/>
          <p:nvPr/>
        </p:nvSpPr>
        <p:spPr>
          <a:xfrm>
            <a:off x="419056" y="4553272"/>
            <a:ext cx="10515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100" dirty="0">
                <a:hlinkClick r:id="rId7"/>
              </a:rPr>
              <a:t>https://learn.microsoft.com/es-es/power-bi/developer/embedded/push-datasets-limitations</a:t>
            </a:r>
            <a:endParaRPr lang="es-ES" sz="1100" dirty="0"/>
          </a:p>
        </p:txBody>
      </p:sp>
      <p:sp>
        <p:nvSpPr>
          <p:cNvPr id="2" name="Rectángulo 1" descr="Base de datos">
            <a:extLst>
              <a:ext uri="{FF2B5EF4-FFF2-40B4-BE49-F238E27FC236}">
                <a16:creationId xmlns:a16="http://schemas.microsoft.com/office/drawing/2014/main" id="{81275F32-CC43-7E4B-D4CE-CF644E355B32}"/>
              </a:ext>
            </a:extLst>
          </p:cNvPr>
          <p:cNvSpPr/>
          <p:nvPr/>
        </p:nvSpPr>
        <p:spPr>
          <a:xfrm>
            <a:off x="5526376" y="6487563"/>
            <a:ext cx="300960" cy="300960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 dirty="0"/>
          </a:p>
        </p:txBody>
      </p:sp>
      <p:sp>
        <p:nvSpPr>
          <p:cNvPr id="4" name="Rectángulo 3" descr="Usuario">
            <a:extLst>
              <a:ext uri="{FF2B5EF4-FFF2-40B4-BE49-F238E27FC236}">
                <a16:creationId xmlns:a16="http://schemas.microsoft.com/office/drawing/2014/main" id="{71DA9C40-D275-2E7D-73DD-0BB84B9B465C}"/>
              </a:ext>
            </a:extLst>
          </p:cNvPr>
          <p:cNvSpPr/>
          <p:nvPr/>
        </p:nvSpPr>
        <p:spPr>
          <a:xfrm>
            <a:off x="5945520" y="6487563"/>
            <a:ext cx="300960" cy="300960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7" name="Rectángulo 6" descr="Calculadora">
            <a:extLst>
              <a:ext uri="{FF2B5EF4-FFF2-40B4-BE49-F238E27FC236}">
                <a16:creationId xmlns:a16="http://schemas.microsoft.com/office/drawing/2014/main" id="{0B833CA6-A048-A0DF-F2C9-43A0A411128B}"/>
              </a:ext>
            </a:extLst>
          </p:cNvPr>
          <p:cNvSpPr/>
          <p:nvPr/>
        </p:nvSpPr>
        <p:spPr>
          <a:xfrm>
            <a:off x="6364664" y="6487563"/>
            <a:ext cx="300960" cy="300960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Rectángulo 7" descr="Bridge scene">
            <a:extLst>
              <a:ext uri="{FF2B5EF4-FFF2-40B4-BE49-F238E27FC236}">
                <a16:creationId xmlns:a16="http://schemas.microsoft.com/office/drawing/2014/main" id="{66F312A4-ACE9-6306-00A5-86BF2F624E80}"/>
              </a:ext>
            </a:extLst>
          </p:cNvPr>
          <p:cNvSpPr/>
          <p:nvPr/>
        </p:nvSpPr>
        <p:spPr>
          <a:xfrm>
            <a:off x="6783808" y="6487563"/>
            <a:ext cx="300960" cy="300960"/>
          </a:xfrm>
          <a:prstGeom prst="rect">
            <a:avLst/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9" name="Rectángulo 8" descr="Reproducir">
            <a:extLst>
              <a:ext uri="{FF2B5EF4-FFF2-40B4-BE49-F238E27FC236}">
                <a16:creationId xmlns:a16="http://schemas.microsoft.com/office/drawing/2014/main" id="{D0A5B9E5-5670-9A4A-82B0-B7A61D00AB3D}"/>
              </a:ext>
            </a:extLst>
          </p:cNvPr>
          <p:cNvSpPr/>
          <p:nvPr/>
        </p:nvSpPr>
        <p:spPr>
          <a:xfrm>
            <a:off x="7202951" y="6487563"/>
            <a:ext cx="300960" cy="300960"/>
          </a:xfrm>
          <a:prstGeom prst="rect">
            <a:avLst/>
          </a:prstGeom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0" name="Rectángulo 9" descr="Castle scene">
            <a:extLst>
              <a:ext uri="{FF2B5EF4-FFF2-40B4-BE49-F238E27FC236}">
                <a16:creationId xmlns:a16="http://schemas.microsoft.com/office/drawing/2014/main" id="{460A3E65-8A33-AA1F-4C46-B8CDDF932B86}"/>
              </a:ext>
            </a:extLst>
          </p:cNvPr>
          <p:cNvSpPr/>
          <p:nvPr/>
        </p:nvSpPr>
        <p:spPr>
          <a:xfrm>
            <a:off x="4688088" y="6487563"/>
            <a:ext cx="300960" cy="300960"/>
          </a:xfrm>
          <a:prstGeom prst="rect">
            <a:avLst/>
          </a:pr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9" name="Rectángulo 18" descr="Marca de verificación">
            <a:extLst>
              <a:ext uri="{FF2B5EF4-FFF2-40B4-BE49-F238E27FC236}">
                <a16:creationId xmlns:a16="http://schemas.microsoft.com/office/drawing/2014/main" id="{B0E97366-EA5E-2E52-61CC-84312978911B}"/>
              </a:ext>
            </a:extLst>
          </p:cNvPr>
          <p:cNvSpPr/>
          <p:nvPr/>
        </p:nvSpPr>
        <p:spPr>
          <a:xfrm>
            <a:off x="5107232" y="6487563"/>
            <a:ext cx="300960" cy="300960"/>
          </a:xfrm>
          <a:prstGeom prst="rect">
            <a:avLst/>
          </a:pr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 dirty="0"/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55967321-A357-4980-C0DC-A684568DFD9A}"/>
              </a:ext>
            </a:extLst>
          </p:cNvPr>
          <p:cNvSpPr txBox="1"/>
          <p:nvPr/>
        </p:nvSpPr>
        <p:spPr>
          <a:xfrm>
            <a:off x="3435366" y="2157723"/>
            <a:ext cx="69978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Para </a:t>
            </a:r>
            <a:r>
              <a:rPr lang="es-ES" dirty="0" err="1"/>
              <a:t>LiveConnection</a:t>
            </a:r>
            <a:r>
              <a:rPr lang="es-ES" dirty="0"/>
              <a:t> y </a:t>
            </a:r>
            <a:r>
              <a:rPr lang="es-ES" dirty="0" err="1"/>
              <a:t>DirectQuery</a:t>
            </a:r>
            <a:r>
              <a:rPr lang="es-ES" dirty="0"/>
              <a:t> </a:t>
            </a:r>
            <a:r>
              <a:rPr lang="es-ES" b="1" dirty="0"/>
              <a:t>cada vez que actualizas </a:t>
            </a:r>
            <a:r>
              <a:rPr lang="es-ES" dirty="0"/>
              <a:t>una visualización </a:t>
            </a:r>
            <a:r>
              <a:rPr lang="es-ES" b="1" dirty="0"/>
              <a:t>obtienes los últimos datos</a:t>
            </a:r>
            <a:r>
              <a:rPr lang="es-ES" dirty="0"/>
              <a:t>.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r>
              <a:rPr lang="es-ES" dirty="0"/>
              <a:t>Un panel en tiempo real se </a:t>
            </a:r>
            <a:r>
              <a:rPr lang="es-ES" b="1" dirty="0"/>
              <a:t>actualizará automáticamente cada vez que llegue una nueva fila</a:t>
            </a:r>
            <a:r>
              <a:rPr lang="es-ES" dirty="0"/>
              <a:t>. No espera una actualización, enviará esos datos directamente al panel y  este mostrará directamente el cambio.</a:t>
            </a:r>
          </a:p>
          <a:p>
            <a:endParaRPr lang="es-ES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52C9F007-6A73-3724-3AEC-CA81A018E3D0}"/>
              </a:ext>
            </a:extLst>
          </p:cNvPr>
          <p:cNvSpPr txBox="1">
            <a:spLocks/>
          </p:cNvSpPr>
          <p:nvPr/>
        </p:nvSpPr>
        <p:spPr>
          <a:xfrm>
            <a:off x="-1" y="0"/>
            <a:ext cx="12191999" cy="10852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en-US" sz="3600" dirty="0" err="1">
                <a:solidFill>
                  <a:srgbClr val="561B64"/>
                </a:solidFill>
              </a:rPr>
              <a:t>DirectQuery</a:t>
            </a:r>
            <a:r>
              <a:rPr lang="en-US" sz="3600" dirty="0">
                <a:solidFill>
                  <a:srgbClr val="561B64"/>
                </a:solidFill>
              </a:rPr>
              <a:t> y Live Connection vs. </a:t>
            </a:r>
            <a:r>
              <a:rPr lang="es-ES" sz="3600" dirty="0" err="1">
                <a:solidFill>
                  <a:srgbClr val="561B64"/>
                </a:solidFill>
              </a:rPr>
              <a:t>datasets</a:t>
            </a:r>
            <a:r>
              <a:rPr lang="es-ES" sz="3600" dirty="0">
                <a:solidFill>
                  <a:srgbClr val="561B64"/>
                </a:solidFill>
              </a:rPr>
              <a:t> para tiempo real</a:t>
            </a:r>
          </a:p>
        </p:txBody>
      </p:sp>
      <p:pic>
        <p:nvPicPr>
          <p:cNvPr id="6" name="Gráfico 5" descr="Reproducir con relleno sólido">
            <a:extLst>
              <a:ext uri="{FF2B5EF4-FFF2-40B4-BE49-F238E27FC236}">
                <a16:creationId xmlns:a16="http://schemas.microsoft.com/office/drawing/2014/main" id="{D79CA862-E8E9-4C4D-803A-16BFC5CD5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3525" y="1741000"/>
            <a:ext cx="1666800" cy="1666800"/>
          </a:xfrm>
          <a:prstGeom prst="rect">
            <a:avLst/>
          </a:prstGeom>
        </p:spPr>
      </p:pic>
      <p:pic>
        <p:nvPicPr>
          <p:cNvPr id="8" name="Gráfico 7" descr="Oreja con relleno sólido">
            <a:extLst>
              <a:ext uri="{FF2B5EF4-FFF2-40B4-BE49-F238E27FC236}">
                <a16:creationId xmlns:a16="http://schemas.microsoft.com/office/drawing/2014/main" id="{861D5721-01A9-E92D-4BDB-0D00E1541C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18172" y="3588884"/>
            <a:ext cx="1666800" cy="1666800"/>
          </a:xfrm>
          <a:prstGeom prst="rect">
            <a:avLst/>
          </a:prstGeom>
        </p:spPr>
      </p:pic>
      <p:sp>
        <p:nvSpPr>
          <p:cNvPr id="4" name="Rectángulo 3" descr="Base de datos">
            <a:extLst>
              <a:ext uri="{FF2B5EF4-FFF2-40B4-BE49-F238E27FC236}">
                <a16:creationId xmlns:a16="http://schemas.microsoft.com/office/drawing/2014/main" id="{3A2DC219-84B3-03B9-3E59-A97374A6764A}"/>
              </a:ext>
            </a:extLst>
          </p:cNvPr>
          <p:cNvSpPr/>
          <p:nvPr/>
        </p:nvSpPr>
        <p:spPr>
          <a:xfrm>
            <a:off x="5526376" y="6487563"/>
            <a:ext cx="300960" cy="30096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 dirty="0"/>
          </a:p>
        </p:txBody>
      </p:sp>
      <p:sp>
        <p:nvSpPr>
          <p:cNvPr id="7" name="Rectángulo 6" descr="Usuario">
            <a:extLst>
              <a:ext uri="{FF2B5EF4-FFF2-40B4-BE49-F238E27FC236}">
                <a16:creationId xmlns:a16="http://schemas.microsoft.com/office/drawing/2014/main" id="{4EDD4EF7-3FBB-660A-41CF-0A40A9DD1B23}"/>
              </a:ext>
            </a:extLst>
          </p:cNvPr>
          <p:cNvSpPr/>
          <p:nvPr/>
        </p:nvSpPr>
        <p:spPr>
          <a:xfrm>
            <a:off x="5945520" y="6487563"/>
            <a:ext cx="300960" cy="300960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9" name="Rectángulo 8" descr="Calculadora">
            <a:extLst>
              <a:ext uri="{FF2B5EF4-FFF2-40B4-BE49-F238E27FC236}">
                <a16:creationId xmlns:a16="http://schemas.microsoft.com/office/drawing/2014/main" id="{5E79D2BC-F180-BE23-2FBE-3F053779931D}"/>
              </a:ext>
            </a:extLst>
          </p:cNvPr>
          <p:cNvSpPr/>
          <p:nvPr/>
        </p:nvSpPr>
        <p:spPr>
          <a:xfrm>
            <a:off x="6364664" y="6487563"/>
            <a:ext cx="300960" cy="300960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0" name="Rectángulo 9" descr="Bridge scene">
            <a:extLst>
              <a:ext uri="{FF2B5EF4-FFF2-40B4-BE49-F238E27FC236}">
                <a16:creationId xmlns:a16="http://schemas.microsoft.com/office/drawing/2014/main" id="{7F8F4F94-0DE3-AEBF-303B-2888E02A603E}"/>
              </a:ext>
            </a:extLst>
          </p:cNvPr>
          <p:cNvSpPr/>
          <p:nvPr/>
        </p:nvSpPr>
        <p:spPr>
          <a:xfrm>
            <a:off x="6783808" y="6487563"/>
            <a:ext cx="300960" cy="300960"/>
          </a:xfrm>
          <a:prstGeom prst="rect">
            <a:avLst/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1" name="Rectángulo 10" descr="Reproducir">
            <a:extLst>
              <a:ext uri="{FF2B5EF4-FFF2-40B4-BE49-F238E27FC236}">
                <a16:creationId xmlns:a16="http://schemas.microsoft.com/office/drawing/2014/main" id="{59CD9F32-DB8C-6021-2E55-CFCA1582EF4F}"/>
              </a:ext>
            </a:extLst>
          </p:cNvPr>
          <p:cNvSpPr/>
          <p:nvPr/>
        </p:nvSpPr>
        <p:spPr>
          <a:xfrm>
            <a:off x="7202951" y="6487563"/>
            <a:ext cx="300960" cy="300960"/>
          </a:xfrm>
          <a:prstGeom prst="rect">
            <a:avLst/>
          </a:prstGeom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2" name="Rectángulo 11" descr="Castle scene">
            <a:extLst>
              <a:ext uri="{FF2B5EF4-FFF2-40B4-BE49-F238E27FC236}">
                <a16:creationId xmlns:a16="http://schemas.microsoft.com/office/drawing/2014/main" id="{CD894DFF-54AA-CA21-53C1-D6C638453DA3}"/>
              </a:ext>
            </a:extLst>
          </p:cNvPr>
          <p:cNvSpPr/>
          <p:nvPr/>
        </p:nvSpPr>
        <p:spPr>
          <a:xfrm>
            <a:off x="4688088" y="6487563"/>
            <a:ext cx="300960" cy="300960"/>
          </a:xfrm>
          <a:prstGeom prst="rect">
            <a:avLst/>
          </a:pr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0" name="Rectángulo 19" descr="Marca de verificación">
            <a:extLst>
              <a:ext uri="{FF2B5EF4-FFF2-40B4-BE49-F238E27FC236}">
                <a16:creationId xmlns:a16="http://schemas.microsoft.com/office/drawing/2014/main" id="{55490468-7CE6-72AD-497C-790B9358CE72}"/>
              </a:ext>
            </a:extLst>
          </p:cNvPr>
          <p:cNvSpPr/>
          <p:nvPr/>
        </p:nvSpPr>
        <p:spPr>
          <a:xfrm>
            <a:off x="5107232" y="6487563"/>
            <a:ext cx="300960" cy="300960"/>
          </a:xfrm>
          <a:prstGeom prst="rect">
            <a:avLst/>
          </a:pr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80291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C3075D-223B-8BDF-1286-3B24662A1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5772149" cy="1055077"/>
          </a:xfrm>
        </p:spPr>
        <p:txBody>
          <a:bodyPr>
            <a:noAutofit/>
          </a:bodyPr>
          <a:lstStyle/>
          <a:p>
            <a:r>
              <a:rPr lang="es-ES" sz="2400" dirty="0"/>
              <a:t>Creación del </a:t>
            </a:r>
            <a:r>
              <a:rPr lang="es-ES" sz="2400" i="1" dirty="0" err="1"/>
              <a:t>dataset</a:t>
            </a:r>
            <a:r>
              <a:rPr lang="es-ES" sz="2400" dirty="0"/>
              <a:t> e inserción de datos</a:t>
            </a:r>
            <a:endParaRPr lang="es-ES" sz="1800" dirty="0"/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42CDB639-F2FC-9A8E-96A5-0932EFE0928D}"/>
              </a:ext>
            </a:extLst>
          </p:cNvPr>
          <p:cNvSpPr/>
          <p:nvPr/>
        </p:nvSpPr>
        <p:spPr>
          <a:xfrm>
            <a:off x="1232219" y="2529000"/>
            <a:ext cx="3240000" cy="90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0013" indent="-214313" algn="ctr"/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API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524DF360-8C9F-142C-B804-0E4656FAEBA9}"/>
              </a:ext>
            </a:extLst>
          </p:cNvPr>
          <p:cNvSpPr/>
          <p:nvPr/>
        </p:nvSpPr>
        <p:spPr>
          <a:xfrm>
            <a:off x="1232219" y="3708798"/>
            <a:ext cx="3240000" cy="900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0013" indent="-214313" algn="ctr"/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Interfaz de Usuario</a:t>
            </a:r>
          </a:p>
        </p:txBody>
      </p:sp>
      <p:pic>
        <p:nvPicPr>
          <p:cNvPr id="3" name="Imagen 2" descr="Código QR&#10;&#10;Descripción generada automáticamente">
            <a:extLst>
              <a:ext uri="{FF2B5EF4-FFF2-40B4-BE49-F238E27FC236}">
                <a16:creationId xmlns:a16="http://schemas.microsoft.com/office/drawing/2014/main" id="{FE1CC7AE-B157-BCE6-CCCB-D57AFCE2C2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149" y="-1"/>
            <a:ext cx="6419851" cy="6419851"/>
          </a:xfrm>
          <a:prstGeom prst="rect">
            <a:avLst/>
          </a:prstGeom>
        </p:spPr>
      </p:pic>
      <p:sp>
        <p:nvSpPr>
          <p:cNvPr id="4" name="Rectángulo 3" descr="Base de datos">
            <a:extLst>
              <a:ext uri="{FF2B5EF4-FFF2-40B4-BE49-F238E27FC236}">
                <a16:creationId xmlns:a16="http://schemas.microsoft.com/office/drawing/2014/main" id="{2AB94A2C-4E46-0B43-764C-E882DE9F287D}"/>
              </a:ext>
            </a:extLst>
          </p:cNvPr>
          <p:cNvSpPr/>
          <p:nvPr/>
        </p:nvSpPr>
        <p:spPr>
          <a:xfrm>
            <a:off x="5526376" y="6487563"/>
            <a:ext cx="300960" cy="30096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 dirty="0"/>
          </a:p>
        </p:txBody>
      </p:sp>
      <p:sp>
        <p:nvSpPr>
          <p:cNvPr id="5" name="Rectángulo 4" descr="Usuario">
            <a:extLst>
              <a:ext uri="{FF2B5EF4-FFF2-40B4-BE49-F238E27FC236}">
                <a16:creationId xmlns:a16="http://schemas.microsoft.com/office/drawing/2014/main" id="{3DFC8120-07C2-07CA-C98F-A04C30CE1393}"/>
              </a:ext>
            </a:extLst>
          </p:cNvPr>
          <p:cNvSpPr/>
          <p:nvPr/>
        </p:nvSpPr>
        <p:spPr>
          <a:xfrm>
            <a:off x="5945520" y="6487563"/>
            <a:ext cx="300960" cy="300960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6" name="Rectángulo 5" descr="Calculadora">
            <a:extLst>
              <a:ext uri="{FF2B5EF4-FFF2-40B4-BE49-F238E27FC236}">
                <a16:creationId xmlns:a16="http://schemas.microsoft.com/office/drawing/2014/main" id="{7873598E-B4C8-CDCD-695C-67A7AAC60CFD}"/>
              </a:ext>
            </a:extLst>
          </p:cNvPr>
          <p:cNvSpPr/>
          <p:nvPr/>
        </p:nvSpPr>
        <p:spPr>
          <a:xfrm>
            <a:off x="6364664" y="6487563"/>
            <a:ext cx="300960" cy="300960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7" name="Rectángulo 6" descr="Bridge scene">
            <a:extLst>
              <a:ext uri="{FF2B5EF4-FFF2-40B4-BE49-F238E27FC236}">
                <a16:creationId xmlns:a16="http://schemas.microsoft.com/office/drawing/2014/main" id="{D0398538-19B1-574D-1BB6-0FAB5D8C4A5A}"/>
              </a:ext>
            </a:extLst>
          </p:cNvPr>
          <p:cNvSpPr/>
          <p:nvPr/>
        </p:nvSpPr>
        <p:spPr>
          <a:xfrm>
            <a:off x="6783808" y="6487563"/>
            <a:ext cx="300960" cy="300960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Rectángulo 7" descr="Reproducir">
            <a:extLst>
              <a:ext uri="{FF2B5EF4-FFF2-40B4-BE49-F238E27FC236}">
                <a16:creationId xmlns:a16="http://schemas.microsoft.com/office/drawing/2014/main" id="{CA3A823F-979A-ED0F-C84A-0A2104E98E3B}"/>
              </a:ext>
            </a:extLst>
          </p:cNvPr>
          <p:cNvSpPr/>
          <p:nvPr/>
        </p:nvSpPr>
        <p:spPr>
          <a:xfrm>
            <a:off x="7202951" y="6487563"/>
            <a:ext cx="300960" cy="300960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9" name="Rectángulo 8" descr="Castle scene">
            <a:extLst>
              <a:ext uri="{FF2B5EF4-FFF2-40B4-BE49-F238E27FC236}">
                <a16:creationId xmlns:a16="http://schemas.microsoft.com/office/drawing/2014/main" id="{5F2799D8-7A81-B48B-043F-0071B22533D7}"/>
              </a:ext>
            </a:extLst>
          </p:cNvPr>
          <p:cNvSpPr/>
          <p:nvPr/>
        </p:nvSpPr>
        <p:spPr>
          <a:xfrm>
            <a:off x="4688088" y="6487563"/>
            <a:ext cx="300960" cy="300960"/>
          </a:xfrm>
          <a:prstGeom prst="rect">
            <a:avLst/>
          </a:pr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0" name="Rectángulo 9" descr="Marca de verificación">
            <a:extLst>
              <a:ext uri="{FF2B5EF4-FFF2-40B4-BE49-F238E27FC236}">
                <a16:creationId xmlns:a16="http://schemas.microsoft.com/office/drawing/2014/main" id="{39F3A106-4F79-8CD6-6400-99B35D52089E}"/>
              </a:ext>
            </a:extLst>
          </p:cNvPr>
          <p:cNvSpPr/>
          <p:nvPr/>
        </p:nvSpPr>
        <p:spPr>
          <a:xfrm>
            <a:off x="5107232" y="6487563"/>
            <a:ext cx="300960" cy="300960"/>
          </a:xfrm>
          <a:prstGeom prst="rect">
            <a:avLst/>
          </a:pr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D80BF9B-B103-53A6-A55D-C896331059E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1084"/>
            <a:ext cx="924339" cy="1048462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6FA6F68F-AFA3-D282-7E4B-9AB143318907}"/>
              </a:ext>
            </a:extLst>
          </p:cNvPr>
          <p:cNvSpPr txBox="1"/>
          <p:nvPr/>
        </p:nvSpPr>
        <p:spPr>
          <a:xfrm rot="21065074">
            <a:off x="11316911" y="5988882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2023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04044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53F23C-CC4F-195F-F8F6-BC8D3CB78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056" y="0"/>
            <a:ext cx="10515600" cy="1171466"/>
          </a:xfrm>
        </p:spPr>
        <p:txBody>
          <a:bodyPr>
            <a:normAutofit/>
          </a:bodyPr>
          <a:lstStyle/>
          <a:p>
            <a:r>
              <a:rPr lang="es-ES" sz="4400" dirty="0"/>
              <a:t>API</a:t>
            </a:r>
          </a:p>
        </p:txBody>
      </p:sp>
      <p:sp>
        <p:nvSpPr>
          <p:cNvPr id="3" name="Rectángulo 2" descr="Base de datos">
            <a:extLst>
              <a:ext uri="{FF2B5EF4-FFF2-40B4-BE49-F238E27FC236}">
                <a16:creationId xmlns:a16="http://schemas.microsoft.com/office/drawing/2014/main" id="{CEBAA66F-B129-F6EF-D737-839E3D2EC32C}"/>
              </a:ext>
            </a:extLst>
          </p:cNvPr>
          <p:cNvSpPr/>
          <p:nvPr/>
        </p:nvSpPr>
        <p:spPr>
          <a:xfrm>
            <a:off x="5526376" y="6487563"/>
            <a:ext cx="300960" cy="30096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 dirty="0"/>
          </a:p>
        </p:txBody>
      </p:sp>
      <p:sp>
        <p:nvSpPr>
          <p:cNvPr id="4" name="Rectángulo 3" descr="Usuario">
            <a:extLst>
              <a:ext uri="{FF2B5EF4-FFF2-40B4-BE49-F238E27FC236}">
                <a16:creationId xmlns:a16="http://schemas.microsoft.com/office/drawing/2014/main" id="{BF8EA1AE-8507-C977-3196-BEFDBE27E523}"/>
              </a:ext>
            </a:extLst>
          </p:cNvPr>
          <p:cNvSpPr/>
          <p:nvPr/>
        </p:nvSpPr>
        <p:spPr>
          <a:xfrm>
            <a:off x="5945520" y="6487563"/>
            <a:ext cx="300960" cy="30096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5" name="Rectángulo 4" descr="Calculadora">
            <a:extLst>
              <a:ext uri="{FF2B5EF4-FFF2-40B4-BE49-F238E27FC236}">
                <a16:creationId xmlns:a16="http://schemas.microsoft.com/office/drawing/2014/main" id="{95663F44-DDFA-48F8-FAC1-FD4359DA7355}"/>
              </a:ext>
            </a:extLst>
          </p:cNvPr>
          <p:cNvSpPr/>
          <p:nvPr/>
        </p:nvSpPr>
        <p:spPr>
          <a:xfrm>
            <a:off x="6364664" y="6487563"/>
            <a:ext cx="300960" cy="30096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6" name="Rectángulo 5" descr="Bridge scene">
            <a:extLst>
              <a:ext uri="{FF2B5EF4-FFF2-40B4-BE49-F238E27FC236}">
                <a16:creationId xmlns:a16="http://schemas.microsoft.com/office/drawing/2014/main" id="{99D82BB7-6BA6-4F0E-F270-162AC28D43F2}"/>
              </a:ext>
            </a:extLst>
          </p:cNvPr>
          <p:cNvSpPr/>
          <p:nvPr/>
        </p:nvSpPr>
        <p:spPr>
          <a:xfrm>
            <a:off x="6783808" y="6487563"/>
            <a:ext cx="300960" cy="300960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7" name="Rectángulo 6" descr="Reproducir">
            <a:extLst>
              <a:ext uri="{FF2B5EF4-FFF2-40B4-BE49-F238E27FC236}">
                <a16:creationId xmlns:a16="http://schemas.microsoft.com/office/drawing/2014/main" id="{94BF3FBC-2075-BFA0-882D-690FDE857F84}"/>
              </a:ext>
            </a:extLst>
          </p:cNvPr>
          <p:cNvSpPr/>
          <p:nvPr/>
        </p:nvSpPr>
        <p:spPr>
          <a:xfrm>
            <a:off x="7202951" y="6487563"/>
            <a:ext cx="300960" cy="300960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Rectángulo 7" descr="Castle scene">
            <a:extLst>
              <a:ext uri="{FF2B5EF4-FFF2-40B4-BE49-F238E27FC236}">
                <a16:creationId xmlns:a16="http://schemas.microsoft.com/office/drawing/2014/main" id="{7453DC34-B019-0A48-A06D-6ADE4B565BD4}"/>
              </a:ext>
            </a:extLst>
          </p:cNvPr>
          <p:cNvSpPr/>
          <p:nvPr/>
        </p:nvSpPr>
        <p:spPr>
          <a:xfrm>
            <a:off x="4688088" y="6487563"/>
            <a:ext cx="300960" cy="300960"/>
          </a:xfrm>
          <a:prstGeom prst="rect">
            <a:avLst/>
          </a:pr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9" name="Rectángulo 8" descr="Marca de verificación">
            <a:extLst>
              <a:ext uri="{FF2B5EF4-FFF2-40B4-BE49-F238E27FC236}">
                <a16:creationId xmlns:a16="http://schemas.microsoft.com/office/drawing/2014/main" id="{9B00C453-CD8D-8738-EE24-C36455A25AE2}"/>
              </a:ext>
            </a:extLst>
          </p:cNvPr>
          <p:cNvSpPr/>
          <p:nvPr/>
        </p:nvSpPr>
        <p:spPr>
          <a:xfrm>
            <a:off x="5107232" y="6487563"/>
            <a:ext cx="300960" cy="300960"/>
          </a:xfrm>
          <a:prstGeom prst="rect">
            <a:avLst/>
          </a:pr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0DC5667C-3B51-D9BB-CC0C-197446543925}"/>
              </a:ext>
            </a:extLst>
          </p:cNvPr>
          <p:cNvSpPr txBox="1"/>
          <p:nvPr/>
        </p:nvSpPr>
        <p:spPr>
          <a:xfrm>
            <a:off x="2419240" y="1942216"/>
            <a:ext cx="6214272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nn-NO" sz="1100" dirty="0">
                <a:latin typeface="Consolas" panose="020B0609020204030204" pitchFamily="49" charset="0"/>
              </a:rPr>
              <a:t>POST https://api.powerbi.com/v1.0/myorg/datasets?defaultRetentionPolicy={defaultRetentionPolicy}&amp;defaultMode={defaultMode}</a:t>
            </a:r>
            <a:endParaRPr lang="es-ES" sz="1100" dirty="0">
              <a:latin typeface="Consolas" panose="020B0609020204030204" pitchFamily="49" charset="0"/>
            </a:endParaRPr>
          </a:p>
          <a:p>
            <a:pPr lvl="1"/>
            <a:endParaRPr lang="es-ES" dirty="0">
              <a:latin typeface="Söhne"/>
            </a:endParaRPr>
          </a:p>
          <a:p>
            <a:endParaRPr lang="es-ES" dirty="0"/>
          </a:p>
        </p:txBody>
      </p:sp>
      <p:pic>
        <p:nvPicPr>
          <p:cNvPr id="11" name="Gráfico 10" descr="Mujer programadora con relleno sólido">
            <a:extLst>
              <a:ext uri="{FF2B5EF4-FFF2-40B4-BE49-F238E27FC236}">
                <a16:creationId xmlns:a16="http://schemas.microsoft.com/office/drawing/2014/main" id="{96E0B592-E603-1EE0-4072-3C49AC14A20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45331" y="1730129"/>
            <a:ext cx="1080000" cy="1080000"/>
          </a:xfrm>
          <a:prstGeom prst="rect">
            <a:avLst/>
          </a:prstGeom>
        </p:spPr>
      </p:pic>
      <p:pic>
        <p:nvPicPr>
          <p:cNvPr id="13" name="Gráfico 12" descr="Marca de escudo con relleno sólido">
            <a:extLst>
              <a:ext uri="{FF2B5EF4-FFF2-40B4-BE49-F238E27FC236}">
                <a16:creationId xmlns:a16="http://schemas.microsoft.com/office/drawing/2014/main" id="{43B5BEDD-87F1-6693-7092-F75D8AAD740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128131" y="3133472"/>
            <a:ext cx="914400" cy="914400"/>
          </a:xfrm>
          <a:prstGeom prst="rect">
            <a:avLst/>
          </a:prstGeom>
        </p:spPr>
      </p:pic>
      <p:pic>
        <p:nvPicPr>
          <p:cNvPr id="15" name="Gráfico 14" descr="Gesto de doble toque con relleno sólido">
            <a:extLst>
              <a:ext uri="{FF2B5EF4-FFF2-40B4-BE49-F238E27FC236}">
                <a16:creationId xmlns:a16="http://schemas.microsoft.com/office/drawing/2014/main" id="{AD4124A6-1A22-4502-0083-145F6694E42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128131" y="4371215"/>
            <a:ext cx="914400" cy="91440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931924EE-E656-1FFB-22FD-A1192DEE70DD}"/>
              </a:ext>
            </a:extLst>
          </p:cNvPr>
          <p:cNvSpPr txBox="1"/>
          <p:nvPr/>
        </p:nvSpPr>
        <p:spPr>
          <a:xfrm>
            <a:off x="2419240" y="3202918"/>
            <a:ext cx="5265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Söhne"/>
              </a:rPr>
              <a:t>Todas las solicitudes a la API </a:t>
            </a:r>
            <a:r>
              <a:rPr lang="es-ES" dirty="0" err="1">
                <a:latin typeface="Söhne"/>
              </a:rPr>
              <a:t>Rest</a:t>
            </a:r>
            <a:r>
              <a:rPr lang="es-ES" dirty="0">
                <a:latin typeface="Söhne"/>
              </a:rPr>
              <a:t> están </a:t>
            </a:r>
            <a:r>
              <a:rPr lang="es-ES" b="1" dirty="0">
                <a:latin typeface="Söhne"/>
              </a:rPr>
              <a:t>protegidas mediante </a:t>
            </a:r>
            <a:r>
              <a:rPr lang="es-ES" b="1" dirty="0" err="1">
                <a:latin typeface="Söhne"/>
              </a:rPr>
              <a:t>AzureAD</a:t>
            </a:r>
            <a:r>
              <a:rPr lang="es-ES" b="1" dirty="0">
                <a:latin typeface="Söhne"/>
              </a:rPr>
              <a:t> OAuth</a:t>
            </a:r>
            <a:r>
              <a:rPr lang="es-ES" dirty="0">
                <a:latin typeface="Söhne"/>
              </a:rPr>
              <a:t>.</a:t>
            </a:r>
          </a:p>
          <a:p>
            <a:endParaRPr lang="es-E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01CC3AC-545C-9B00-2B4C-4889B82EA9F2}"/>
              </a:ext>
            </a:extLst>
          </p:cNvPr>
          <p:cNvSpPr txBox="1"/>
          <p:nvPr/>
        </p:nvSpPr>
        <p:spPr>
          <a:xfrm>
            <a:off x="2419240" y="4197175"/>
            <a:ext cx="47386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s-ES" dirty="0">
              <a:latin typeface="Söhne"/>
            </a:endParaRPr>
          </a:p>
          <a:p>
            <a:pPr algn="l"/>
            <a:r>
              <a:rPr lang="es-ES" b="1" dirty="0">
                <a:latin typeface="Söhne"/>
              </a:rPr>
              <a:t>Puedes llamar a la API utilizando cualquier otra aplicación</a:t>
            </a:r>
            <a:r>
              <a:rPr lang="es-ES" dirty="0">
                <a:latin typeface="Söhne"/>
              </a:rPr>
              <a:t>, lo que facilita la integración con tus flujos de trabajo existentes.</a:t>
            </a:r>
          </a:p>
          <a:p>
            <a:endParaRPr lang="es-ES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CB84188A-ED0E-D609-11EF-13AC1D205184}"/>
              </a:ext>
            </a:extLst>
          </p:cNvPr>
          <p:cNvSpPr txBox="1"/>
          <p:nvPr/>
        </p:nvSpPr>
        <p:spPr>
          <a:xfrm>
            <a:off x="8418277" y="1674674"/>
            <a:ext cx="34104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Söhne"/>
              </a:rPr>
              <a:t>defaultRetentionPolicy</a:t>
            </a:r>
            <a:r>
              <a:rPr lang="es-ES" dirty="0">
                <a:latin typeface="Söhne"/>
              </a:rPr>
              <a:t>. </a:t>
            </a:r>
            <a:r>
              <a:rPr lang="es-ES" dirty="0" err="1">
                <a:latin typeface="Söhne"/>
              </a:rPr>
              <a:t>None</a:t>
            </a:r>
            <a:r>
              <a:rPr lang="es-ES" dirty="0">
                <a:latin typeface="Söhne"/>
              </a:rPr>
              <a:t>/</a:t>
            </a:r>
            <a:r>
              <a:rPr lang="es-ES" dirty="0" err="1">
                <a:latin typeface="Söhne"/>
              </a:rPr>
              <a:t>basicFIFO</a:t>
            </a:r>
            <a:endParaRPr lang="es-ES" b="1" dirty="0">
              <a:latin typeface="Söhne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b="1" dirty="0" err="1">
                <a:latin typeface="Söhne"/>
              </a:rPr>
              <a:t>defaultMode</a:t>
            </a:r>
            <a:r>
              <a:rPr lang="es-ES" dirty="0">
                <a:latin typeface="Söhne"/>
              </a:rPr>
              <a:t> se especifica el tipo de conjunto de datos en </a:t>
            </a:r>
            <a:r>
              <a:rPr lang="es-ES" dirty="0" err="1">
                <a:latin typeface="Söhne"/>
              </a:rPr>
              <a:t>straming</a:t>
            </a:r>
            <a:r>
              <a:rPr lang="es-ES" dirty="0">
                <a:latin typeface="Söhne"/>
              </a:rPr>
              <a:t>. 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7056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0859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53F23C-CC4F-195F-F8F6-BC8D3CB78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576" y="-32046"/>
            <a:ext cx="10515600" cy="1171466"/>
          </a:xfrm>
        </p:spPr>
        <p:txBody>
          <a:bodyPr>
            <a:normAutofit/>
          </a:bodyPr>
          <a:lstStyle/>
          <a:p>
            <a:r>
              <a:rPr lang="es-ES" dirty="0"/>
              <a:t>Interfaz de usuario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4B210066-361F-063F-1CE8-FE9FE375E8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85" t="18449" r="56212" b="14370"/>
          <a:stretch/>
        </p:blipFill>
        <p:spPr>
          <a:xfrm>
            <a:off x="1169820" y="2083738"/>
            <a:ext cx="2998613" cy="283101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18876E1-F02D-AC36-DDC4-1A95522FBB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422" t="19875" b="2696"/>
          <a:stretch/>
        </p:blipFill>
        <p:spPr>
          <a:xfrm>
            <a:off x="4798592" y="2083738"/>
            <a:ext cx="3241949" cy="3207329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67A71FD-D030-24DB-3226-242D0E75A9C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8078" t="18022" r="1137" b="1805"/>
          <a:stretch/>
        </p:blipFill>
        <p:spPr>
          <a:xfrm>
            <a:off x="8480355" y="2083738"/>
            <a:ext cx="2322134" cy="3212728"/>
          </a:xfrm>
          <a:prstGeom prst="rect">
            <a:avLst/>
          </a:prstGeom>
        </p:spPr>
      </p:pic>
      <p:sp>
        <p:nvSpPr>
          <p:cNvPr id="4" name="Rectángulo 3" descr="Base de datos">
            <a:extLst>
              <a:ext uri="{FF2B5EF4-FFF2-40B4-BE49-F238E27FC236}">
                <a16:creationId xmlns:a16="http://schemas.microsoft.com/office/drawing/2014/main" id="{A1251184-95A8-C372-DE47-7226E376E4CC}"/>
              </a:ext>
            </a:extLst>
          </p:cNvPr>
          <p:cNvSpPr/>
          <p:nvPr/>
        </p:nvSpPr>
        <p:spPr>
          <a:xfrm>
            <a:off x="5526376" y="6487563"/>
            <a:ext cx="300960" cy="300960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 dirty="0"/>
          </a:p>
        </p:txBody>
      </p:sp>
      <p:sp>
        <p:nvSpPr>
          <p:cNvPr id="5" name="Rectángulo 4" descr="Usuario">
            <a:extLst>
              <a:ext uri="{FF2B5EF4-FFF2-40B4-BE49-F238E27FC236}">
                <a16:creationId xmlns:a16="http://schemas.microsoft.com/office/drawing/2014/main" id="{2C4C53C2-0287-1B09-AD62-B6B4E477CE73}"/>
              </a:ext>
            </a:extLst>
          </p:cNvPr>
          <p:cNvSpPr/>
          <p:nvPr/>
        </p:nvSpPr>
        <p:spPr>
          <a:xfrm>
            <a:off x="5945520" y="6487563"/>
            <a:ext cx="300960" cy="300960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6" name="Rectángulo 5" descr="Calculadora">
            <a:extLst>
              <a:ext uri="{FF2B5EF4-FFF2-40B4-BE49-F238E27FC236}">
                <a16:creationId xmlns:a16="http://schemas.microsoft.com/office/drawing/2014/main" id="{26BF28FE-38A2-ACC6-681D-1F7849A8188D}"/>
              </a:ext>
            </a:extLst>
          </p:cNvPr>
          <p:cNvSpPr/>
          <p:nvPr/>
        </p:nvSpPr>
        <p:spPr>
          <a:xfrm>
            <a:off x="6364664" y="6487563"/>
            <a:ext cx="300960" cy="300960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7" name="Rectángulo 6" descr="Bridge scene">
            <a:extLst>
              <a:ext uri="{FF2B5EF4-FFF2-40B4-BE49-F238E27FC236}">
                <a16:creationId xmlns:a16="http://schemas.microsoft.com/office/drawing/2014/main" id="{0E044578-C272-868F-C431-AF465AF1ACCD}"/>
              </a:ext>
            </a:extLst>
          </p:cNvPr>
          <p:cNvSpPr/>
          <p:nvPr/>
        </p:nvSpPr>
        <p:spPr>
          <a:xfrm>
            <a:off x="6783808" y="6487563"/>
            <a:ext cx="300960" cy="300960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Rectángulo 7" descr="Reproducir">
            <a:extLst>
              <a:ext uri="{FF2B5EF4-FFF2-40B4-BE49-F238E27FC236}">
                <a16:creationId xmlns:a16="http://schemas.microsoft.com/office/drawing/2014/main" id="{65D54B60-BA72-0E33-8798-D88E0F694C7B}"/>
              </a:ext>
            </a:extLst>
          </p:cNvPr>
          <p:cNvSpPr/>
          <p:nvPr/>
        </p:nvSpPr>
        <p:spPr>
          <a:xfrm>
            <a:off x="7202951" y="6487563"/>
            <a:ext cx="300960" cy="300960"/>
          </a:xfrm>
          <a:prstGeom prst="rect">
            <a:avLst/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9" name="Rectángulo 8" descr="Castle scene">
            <a:extLst>
              <a:ext uri="{FF2B5EF4-FFF2-40B4-BE49-F238E27FC236}">
                <a16:creationId xmlns:a16="http://schemas.microsoft.com/office/drawing/2014/main" id="{80CCA7F3-14C0-1988-AD5D-CAC877B86570}"/>
              </a:ext>
            </a:extLst>
          </p:cNvPr>
          <p:cNvSpPr/>
          <p:nvPr/>
        </p:nvSpPr>
        <p:spPr>
          <a:xfrm>
            <a:off x="4688088" y="6487563"/>
            <a:ext cx="300960" cy="300960"/>
          </a:xfrm>
          <a:prstGeom prst="rect">
            <a:avLst/>
          </a:pr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0" name="Rectángulo 9" descr="Marca de verificación">
            <a:extLst>
              <a:ext uri="{FF2B5EF4-FFF2-40B4-BE49-F238E27FC236}">
                <a16:creationId xmlns:a16="http://schemas.microsoft.com/office/drawing/2014/main" id="{B13E7A85-0A20-1BB8-F127-ABED13CF90AC}"/>
              </a:ext>
            </a:extLst>
          </p:cNvPr>
          <p:cNvSpPr/>
          <p:nvPr/>
        </p:nvSpPr>
        <p:spPr>
          <a:xfrm>
            <a:off x="5107232" y="6487563"/>
            <a:ext cx="300960" cy="300960"/>
          </a:xfrm>
          <a:prstGeom prst="rect">
            <a:avLst/>
          </a:pr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535717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0BA119F6-7522-B11A-D538-C0CD0E5DA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115692" y="4851300"/>
            <a:ext cx="5375984" cy="1171466"/>
          </a:xfrm>
        </p:spPr>
        <p:txBody>
          <a:bodyPr>
            <a:normAutofit/>
          </a:bodyPr>
          <a:lstStyle/>
          <a:p>
            <a:pPr algn="r"/>
            <a:r>
              <a:rPr lang="es-ES" dirty="0"/>
              <a:t>¿Y si quiero hacer agregaciones?</a:t>
            </a:r>
          </a:p>
        </p:txBody>
      </p:sp>
      <p:sp>
        <p:nvSpPr>
          <p:cNvPr id="2" name="Rectángulo 1" descr="Base de datos">
            <a:extLst>
              <a:ext uri="{FF2B5EF4-FFF2-40B4-BE49-F238E27FC236}">
                <a16:creationId xmlns:a16="http://schemas.microsoft.com/office/drawing/2014/main" id="{C8C2998F-2113-498E-784A-3495B8DECEBC}"/>
              </a:ext>
            </a:extLst>
          </p:cNvPr>
          <p:cNvSpPr/>
          <p:nvPr/>
        </p:nvSpPr>
        <p:spPr>
          <a:xfrm>
            <a:off x="5526376" y="6487563"/>
            <a:ext cx="300960" cy="30096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 dirty="0"/>
          </a:p>
        </p:txBody>
      </p:sp>
      <p:sp>
        <p:nvSpPr>
          <p:cNvPr id="3" name="Rectángulo 2" descr="Usuario">
            <a:extLst>
              <a:ext uri="{FF2B5EF4-FFF2-40B4-BE49-F238E27FC236}">
                <a16:creationId xmlns:a16="http://schemas.microsoft.com/office/drawing/2014/main" id="{39617032-34FF-1FEB-73FA-A1342141F3D8}"/>
              </a:ext>
            </a:extLst>
          </p:cNvPr>
          <p:cNvSpPr/>
          <p:nvPr/>
        </p:nvSpPr>
        <p:spPr>
          <a:xfrm>
            <a:off x="5945520" y="6487563"/>
            <a:ext cx="300960" cy="30096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4" name="Rectángulo 3" descr="Calculadora">
            <a:extLst>
              <a:ext uri="{FF2B5EF4-FFF2-40B4-BE49-F238E27FC236}">
                <a16:creationId xmlns:a16="http://schemas.microsoft.com/office/drawing/2014/main" id="{DAEF4536-A2B5-1DFE-46E3-D9F311FC4B8D}"/>
              </a:ext>
            </a:extLst>
          </p:cNvPr>
          <p:cNvSpPr/>
          <p:nvPr/>
        </p:nvSpPr>
        <p:spPr>
          <a:xfrm>
            <a:off x="6364664" y="6487563"/>
            <a:ext cx="300960" cy="30096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5" name="Rectángulo 4" descr="Bridge scene">
            <a:extLst>
              <a:ext uri="{FF2B5EF4-FFF2-40B4-BE49-F238E27FC236}">
                <a16:creationId xmlns:a16="http://schemas.microsoft.com/office/drawing/2014/main" id="{C477E690-EFB5-B239-1404-0AEED6AC8624}"/>
              </a:ext>
            </a:extLst>
          </p:cNvPr>
          <p:cNvSpPr/>
          <p:nvPr/>
        </p:nvSpPr>
        <p:spPr>
          <a:xfrm>
            <a:off x="6783808" y="6487563"/>
            <a:ext cx="300960" cy="300960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6" name="Rectángulo 5" descr="Reproducir">
            <a:extLst>
              <a:ext uri="{FF2B5EF4-FFF2-40B4-BE49-F238E27FC236}">
                <a16:creationId xmlns:a16="http://schemas.microsoft.com/office/drawing/2014/main" id="{782364A7-2248-81BA-CC78-9EC355064A27}"/>
              </a:ext>
            </a:extLst>
          </p:cNvPr>
          <p:cNvSpPr/>
          <p:nvPr/>
        </p:nvSpPr>
        <p:spPr>
          <a:xfrm>
            <a:off x="7202951" y="6487563"/>
            <a:ext cx="300960" cy="300960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7" name="Rectángulo 6" descr="Castle scene">
            <a:extLst>
              <a:ext uri="{FF2B5EF4-FFF2-40B4-BE49-F238E27FC236}">
                <a16:creationId xmlns:a16="http://schemas.microsoft.com/office/drawing/2014/main" id="{00E0C067-22DA-81E2-84F5-447A99C22262}"/>
              </a:ext>
            </a:extLst>
          </p:cNvPr>
          <p:cNvSpPr/>
          <p:nvPr/>
        </p:nvSpPr>
        <p:spPr>
          <a:xfrm>
            <a:off x="4688088" y="6487563"/>
            <a:ext cx="300960" cy="300960"/>
          </a:xfrm>
          <a:prstGeom prst="rect">
            <a:avLst/>
          </a:pr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9" name="Rectángulo 8" descr="Marca de verificación">
            <a:extLst>
              <a:ext uri="{FF2B5EF4-FFF2-40B4-BE49-F238E27FC236}">
                <a16:creationId xmlns:a16="http://schemas.microsoft.com/office/drawing/2014/main" id="{BD892869-1D1E-49FB-91A2-3D33A2BA805E}"/>
              </a:ext>
            </a:extLst>
          </p:cNvPr>
          <p:cNvSpPr/>
          <p:nvPr/>
        </p:nvSpPr>
        <p:spPr>
          <a:xfrm>
            <a:off x="5107232" y="6487563"/>
            <a:ext cx="300960" cy="300960"/>
          </a:xfrm>
          <a:prstGeom prst="rect">
            <a:avLst/>
          </a:pr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 dirty="0"/>
          </a:p>
        </p:txBody>
      </p:sp>
      <p:pic>
        <p:nvPicPr>
          <p:cNvPr id="15" name="Imagen 14" descr="Imagen que contiene persona, edificio, sostener, pequeño&#10;&#10;Descripción generada automáticamente">
            <a:extLst>
              <a:ext uri="{FF2B5EF4-FFF2-40B4-BE49-F238E27FC236}">
                <a16:creationId xmlns:a16="http://schemas.microsoft.com/office/drawing/2014/main" id="{18D5E103-8C8C-40B1-68A7-0C4471ED50C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4444776" y="1036317"/>
            <a:ext cx="8882917" cy="5351958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2A2C700F-63BF-9C5B-EEA0-B7A58F84B86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1084"/>
            <a:ext cx="924339" cy="1048462"/>
          </a:xfrm>
          <a:prstGeom prst="rect">
            <a:avLst/>
          </a:prstGeom>
        </p:spPr>
      </p:pic>
      <p:sp>
        <p:nvSpPr>
          <p:cNvPr id="22" name="CuadroTexto 21">
            <a:extLst>
              <a:ext uri="{FF2B5EF4-FFF2-40B4-BE49-F238E27FC236}">
                <a16:creationId xmlns:a16="http://schemas.microsoft.com/office/drawing/2014/main" id="{0FD487BC-ADF6-AB49-F8EA-7726A9B657D2}"/>
              </a:ext>
            </a:extLst>
          </p:cNvPr>
          <p:cNvSpPr txBox="1"/>
          <p:nvPr/>
        </p:nvSpPr>
        <p:spPr>
          <a:xfrm rot="21065074">
            <a:off x="11316911" y="5988882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2023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940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C0A8DC-0CC0-7D02-45FD-20CE05977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8" y="-1"/>
            <a:ext cx="10515600" cy="1101969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 sz="4400" dirty="0" err="1"/>
              <a:t>Cálculos</a:t>
            </a:r>
            <a:r>
              <a:rPr lang="en-US" sz="4400" dirty="0"/>
              <a:t> </a:t>
            </a:r>
            <a:r>
              <a:rPr lang="en-US" sz="4400" dirty="0" err="1"/>
              <a:t>en</a:t>
            </a:r>
            <a:r>
              <a:rPr lang="en-US" sz="4400" dirty="0"/>
              <a:t> </a:t>
            </a:r>
            <a:r>
              <a:rPr lang="en-US" sz="4400" dirty="0" err="1"/>
              <a:t>los</a:t>
            </a:r>
            <a:r>
              <a:rPr lang="en-US" sz="4400" dirty="0"/>
              <a:t> datasets de </a:t>
            </a:r>
            <a:r>
              <a:rPr lang="en-US" sz="4400" dirty="0" err="1"/>
              <a:t>tiempo</a:t>
            </a:r>
            <a:r>
              <a:rPr lang="en-US" sz="4400" dirty="0"/>
              <a:t> real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2E294D-5706-2919-B784-59246F014E9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3304" y="2320390"/>
            <a:ext cx="5262696" cy="2460625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ES" sz="1800" b="1" dirty="0">
                <a:latin typeface="Söhne"/>
              </a:rPr>
              <a:t>Escritura de Cálculos Utilizando Q&amp;A</a:t>
            </a:r>
            <a:r>
              <a:rPr lang="es-ES" sz="1800" dirty="0">
                <a:latin typeface="Söhne"/>
              </a:rPr>
              <a:t>: Una forma de crear informes en Power BI es utilizando la escritura de cálculos mediante Q&amp;A. Esto te permite formular preguntas en lenguaje natural y obtener respuestas en tiempo real.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1800" b="1" dirty="0">
                <a:latin typeface="Söhne"/>
              </a:rPr>
              <a:t>DAX.</a:t>
            </a:r>
            <a:r>
              <a:rPr lang="es-ES" sz="1800" dirty="0">
                <a:latin typeface="Söhne"/>
              </a:rPr>
              <a:t> Crear un informe con una conexión en vivo al conjunto de datos de Power BI. Esta opción es adecuada cuando trabajamos con un conjunto de datos </a:t>
            </a:r>
            <a:r>
              <a:rPr lang="es-ES" sz="1800" dirty="0" err="1">
                <a:latin typeface="Söhne"/>
              </a:rPr>
              <a:t>Push</a:t>
            </a:r>
            <a:r>
              <a:rPr lang="es-ES" sz="1800" dirty="0">
                <a:latin typeface="Söhne"/>
              </a:rPr>
              <a:t> o </a:t>
            </a:r>
            <a:r>
              <a:rPr lang="es-ES" sz="1800" dirty="0" err="1">
                <a:latin typeface="Söhne"/>
              </a:rPr>
              <a:t>Hybrid</a:t>
            </a:r>
            <a:r>
              <a:rPr lang="es-ES" sz="1800" dirty="0">
                <a:latin typeface="Söhne"/>
              </a:rPr>
              <a:t>. 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700D2719-DD36-D816-C914-44BDF001F200}"/>
              </a:ext>
            </a:extLst>
          </p:cNvPr>
          <p:cNvSpPr/>
          <p:nvPr/>
        </p:nvSpPr>
        <p:spPr>
          <a:xfrm>
            <a:off x="6966584" y="2701618"/>
            <a:ext cx="4312749" cy="1698171"/>
          </a:xfrm>
          <a:prstGeom prst="roundRect">
            <a:avLst/>
          </a:prstGeom>
          <a:solidFill>
            <a:srgbClr val="BD92DE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800" dirty="0">
              <a:solidFill>
                <a:schemeClr val="tx1"/>
              </a:solidFill>
              <a:latin typeface="Söhne"/>
            </a:endParaRPr>
          </a:p>
          <a:p>
            <a:pPr algn="ctr"/>
            <a:r>
              <a:rPr lang="es-ES" dirty="0">
                <a:solidFill>
                  <a:schemeClr val="tx1"/>
                </a:solidFill>
                <a:latin typeface="Söhne"/>
              </a:rPr>
              <a:t>S</a:t>
            </a:r>
            <a:r>
              <a:rPr lang="es-ES" sz="1800" dirty="0">
                <a:solidFill>
                  <a:schemeClr val="tx1"/>
                </a:solidFill>
                <a:latin typeface="Söhne"/>
              </a:rPr>
              <a:t>e actualizará con la frecuencia que se haya configurado a nivel del panel. Cada vez que explores el informe, verás los datos tal como estaban en ese momento.</a:t>
            </a:r>
          </a:p>
          <a:p>
            <a:pPr algn="ctr"/>
            <a:endParaRPr lang="es-ES" dirty="0"/>
          </a:p>
        </p:txBody>
      </p:sp>
      <p:pic>
        <p:nvPicPr>
          <p:cNvPr id="6" name="Gráfico 5" descr="Sirena con relleno sólido">
            <a:extLst>
              <a:ext uri="{FF2B5EF4-FFF2-40B4-BE49-F238E27FC236}">
                <a16:creationId xmlns:a16="http://schemas.microsoft.com/office/drawing/2014/main" id="{14073190-0115-E330-7857-397902E4E6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65624" y="2244418"/>
            <a:ext cx="914400" cy="914400"/>
          </a:xfrm>
          <a:prstGeom prst="rect">
            <a:avLst/>
          </a:prstGeom>
        </p:spPr>
      </p:pic>
      <p:sp>
        <p:nvSpPr>
          <p:cNvPr id="5" name="Rectángulo 4" descr="Base de datos">
            <a:extLst>
              <a:ext uri="{FF2B5EF4-FFF2-40B4-BE49-F238E27FC236}">
                <a16:creationId xmlns:a16="http://schemas.microsoft.com/office/drawing/2014/main" id="{9FD7F527-23BA-57D8-95CE-1C5A5E402D03}"/>
              </a:ext>
            </a:extLst>
          </p:cNvPr>
          <p:cNvSpPr/>
          <p:nvPr/>
        </p:nvSpPr>
        <p:spPr>
          <a:xfrm>
            <a:off x="5526376" y="6487563"/>
            <a:ext cx="300960" cy="30096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 dirty="0"/>
          </a:p>
        </p:txBody>
      </p:sp>
      <p:sp>
        <p:nvSpPr>
          <p:cNvPr id="7" name="Rectángulo 6" descr="Usuario">
            <a:extLst>
              <a:ext uri="{FF2B5EF4-FFF2-40B4-BE49-F238E27FC236}">
                <a16:creationId xmlns:a16="http://schemas.microsoft.com/office/drawing/2014/main" id="{8706AB78-B4C9-59A9-80C9-2B79D94A2BCF}"/>
              </a:ext>
            </a:extLst>
          </p:cNvPr>
          <p:cNvSpPr/>
          <p:nvPr/>
        </p:nvSpPr>
        <p:spPr>
          <a:xfrm>
            <a:off x="5945520" y="6487563"/>
            <a:ext cx="300960" cy="30096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Rectángulo 7" descr="Calculadora">
            <a:extLst>
              <a:ext uri="{FF2B5EF4-FFF2-40B4-BE49-F238E27FC236}">
                <a16:creationId xmlns:a16="http://schemas.microsoft.com/office/drawing/2014/main" id="{EC0F2D07-A89A-6DF9-A19C-1FC2FA28A745}"/>
              </a:ext>
            </a:extLst>
          </p:cNvPr>
          <p:cNvSpPr/>
          <p:nvPr/>
        </p:nvSpPr>
        <p:spPr>
          <a:xfrm>
            <a:off x="6364664" y="6487563"/>
            <a:ext cx="300960" cy="300960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9" name="Rectángulo 8" descr="Bridge scene">
            <a:extLst>
              <a:ext uri="{FF2B5EF4-FFF2-40B4-BE49-F238E27FC236}">
                <a16:creationId xmlns:a16="http://schemas.microsoft.com/office/drawing/2014/main" id="{ECDA8E6E-174B-7B12-D08F-F08E8920069B}"/>
              </a:ext>
            </a:extLst>
          </p:cNvPr>
          <p:cNvSpPr/>
          <p:nvPr/>
        </p:nvSpPr>
        <p:spPr>
          <a:xfrm>
            <a:off x="6783808" y="6487563"/>
            <a:ext cx="300960" cy="300960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0" name="Rectángulo 9" descr="Reproducir">
            <a:extLst>
              <a:ext uri="{FF2B5EF4-FFF2-40B4-BE49-F238E27FC236}">
                <a16:creationId xmlns:a16="http://schemas.microsoft.com/office/drawing/2014/main" id="{CF998380-BC8F-41D6-197B-2A87CE1097FE}"/>
              </a:ext>
            </a:extLst>
          </p:cNvPr>
          <p:cNvSpPr/>
          <p:nvPr/>
        </p:nvSpPr>
        <p:spPr>
          <a:xfrm>
            <a:off x="7202951" y="6487563"/>
            <a:ext cx="300960" cy="300960"/>
          </a:xfrm>
          <a:prstGeom prst="rect">
            <a:avLst/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8" name="Rectángulo 17" descr="Castle scene">
            <a:extLst>
              <a:ext uri="{FF2B5EF4-FFF2-40B4-BE49-F238E27FC236}">
                <a16:creationId xmlns:a16="http://schemas.microsoft.com/office/drawing/2014/main" id="{799B646A-1FA1-513B-81C9-DBB5E5A0FC0C}"/>
              </a:ext>
            </a:extLst>
          </p:cNvPr>
          <p:cNvSpPr/>
          <p:nvPr/>
        </p:nvSpPr>
        <p:spPr>
          <a:xfrm>
            <a:off x="4688088" y="6487563"/>
            <a:ext cx="300960" cy="300960"/>
          </a:xfrm>
          <a:prstGeom prst="rect">
            <a:avLst/>
          </a:pr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9" name="Rectángulo 18" descr="Marca de verificación">
            <a:extLst>
              <a:ext uri="{FF2B5EF4-FFF2-40B4-BE49-F238E27FC236}">
                <a16:creationId xmlns:a16="http://schemas.microsoft.com/office/drawing/2014/main" id="{987D3442-44A2-B1E1-3855-6BDB58221967}"/>
              </a:ext>
            </a:extLst>
          </p:cNvPr>
          <p:cNvSpPr/>
          <p:nvPr/>
        </p:nvSpPr>
        <p:spPr>
          <a:xfrm>
            <a:off x="5107232" y="6487563"/>
            <a:ext cx="300960" cy="300960"/>
          </a:xfrm>
          <a:prstGeom prst="rect">
            <a:avLst/>
          </a:pr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97095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0BA119F6-7522-B11A-D538-C0CD0E5DA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"/>
            <a:ext cx="5704437" cy="1043356"/>
          </a:xfrm>
        </p:spPr>
        <p:txBody>
          <a:bodyPr>
            <a:normAutofit fontScale="90000"/>
          </a:bodyPr>
          <a:lstStyle/>
          <a:p>
            <a:r>
              <a:rPr lang="es-ES" dirty="0"/>
              <a:t>¿Y cómo construimos todo eso?</a:t>
            </a:r>
          </a:p>
        </p:txBody>
      </p:sp>
      <p:pic>
        <p:nvPicPr>
          <p:cNvPr id="10" name="Imagen 9" descr="Código QR&#10;&#10;Descripción generada automáticamente">
            <a:extLst>
              <a:ext uri="{FF2B5EF4-FFF2-40B4-BE49-F238E27FC236}">
                <a16:creationId xmlns:a16="http://schemas.microsoft.com/office/drawing/2014/main" id="{68BFC1D8-7E22-D546-5E14-411324C6F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260" y="0"/>
            <a:ext cx="6410740" cy="6410740"/>
          </a:xfrm>
          <a:prstGeom prst="rect">
            <a:avLst/>
          </a:prstGeom>
        </p:spPr>
      </p:pic>
      <p:sp>
        <p:nvSpPr>
          <p:cNvPr id="2" name="Rectángulo 1" descr="Base de datos">
            <a:extLst>
              <a:ext uri="{FF2B5EF4-FFF2-40B4-BE49-F238E27FC236}">
                <a16:creationId xmlns:a16="http://schemas.microsoft.com/office/drawing/2014/main" id="{0D347278-8021-3403-355D-531D4CACB5EF}"/>
              </a:ext>
            </a:extLst>
          </p:cNvPr>
          <p:cNvSpPr/>
          <p:nvPr/>
        </p:nvSpPr>
        <p:spPr>
          <a:xfrm>
            <a:off x="5526376" y="6487563"/>
            <a:ext cx="300960" cy="30096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 dirty="0"/>
          </a:p>
        </p:txBody>
      </p:sp>
      <p:sp>
        <p:nvSpPr>
          <p:cNvPr id="3" name="Rectángulo 2" descr="Usuario">
            <a:extLst>
              <a:ext uri="{FF2B5EF4-FFF2-40B4-BE49-F238E27FC236}">
                <a16:creationId xmlns:a16="http://schemas.microsoft.com/office/drawing/2014/main" id="{F4505DF5-6C01-B548-C8F1-6D32DD892A14}"/>
              </a:ext>
            </a:extLst>
          </p:cNvPr>
          <p:cNvSpPr/>
          <p:nvPr/>
        </p:nvSpPr>
        <p:spPr>
          <a:xfrm>
            <a:off x="5945520" y="6487563"/>
            <a:ext cx="300960" cy="300960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4" name="Rectángulo 3" descr="Calculadora">
            <a:extLst>
              <a:ext uri="{FF2B5EF4-FFF2-40B4-BE49-F238E27FC236}">
                <a16:creationId xmlns:a16="http://schemas.microsoft.com/office/drawing/2014/main" id="{71B83AED-D334-805F-EB14-03C37B2B455B}"/>
              </a:ext>
            </a:extLst>
          </p:cNvPr>
          <p:cNvSpPr/>
          <p:nvPr/>
        </p:nvSpPr>
        <p:spPr>
          <a:xfrm>
            <a:off x="6364664" y="6487563"/>
            <a:ext cx="300960" cy="300960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5" name="Rectángulo 4" descr="Bridge scene">
            <a:extLst>
              <a:ext uri="{FF2B5EF4-FFF2-40B4-BE49-F238E27FC236}">
                <a16:creationId xmlns:a16="http://schemas.microsoft.com/office/drawing/2014/main" id="{63E7868F-C870-4432-9EE8-2F2B29DC2EC3}"/>
              </a:ext>
            </a:extLst>
          </p:cNvPr>
          <p:cNvSpPr/>
          <p:nvPr/>
        </p:nvSpPr>
        <p:spPr>
          <a:xfrm>
            <a:off x="6783808" y="6487563"/>
            <a:ext cx="300960" cy="300960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6" name="Rectángulo 5" descr="Reproducir">
            <a:extLst>
              <a:ext uri="{FF2B5EF4-FFF2-40B4-BE49-F238E27FC236}">
                <a16:creationId xmlns:a16="http://schemas.microsoft.com/office/drawing/2014/main" id="{4718CDB8-E8E9-6FEE-86CD-725C262165E3}"/>
              </a:ext>
            </a:extLst>
          </p:cNvPr>
          <p:cNvSpPr/>
          <p:nvPr/>
        </p:nvSpPr>
        <p:spPr>
          <a:xfrm>
            <a:off x="7202951" y="6487563"/>
            <a:ext cx="300960" cy="300960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7" name="Rectángulo 6" descr="Castle scene">
            <a:extLst>
              <a:ext uri="{FF2B5EF4-FFF2-40B4-BE49-F238E27FC236}">
                <a16:creationId xmlns:a16="http://schemas.microsoft.com/office/drawing/2014/main" id="{5518C51C-D016-4665-7A61-3D9F9B8B0C65}"/>
              </a:ext>
            </a:extLst>
          </p:cNvPr>
          <p:cNvSpPr/>
          <p:nvPr/>
        </p:nvSpPr>
        <p:spPr>
          <a:xfrm>
            <a:off x="4688088" y="6487563"/>
            <a:ext cx="300960" cy="300960"/>
          </a:xfrm>
          <a:prstGeom prst="rect">
            <a:avLst/>
          </a:pr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9" name="Rectángulo 8" descr="Marca de verificación">
            <a:extLst>
              <a:ext uri="{FF2B5EF4-FFF2-40B4-BE49-F238E27FC236}">
                <a16:creationId xmlns:a16="http://schemas.microsoft.com/office/drawing/2014/main" id="{5BE13D46-4611-3A0A-0D21-9D391059EDCC}"/>
              </a:ext>
            </a:extLst>
          </p:cNvPr>
          <p:cNvSpPr/>
          <p:nvPr/>
        </p:nvSpPr>
        <p:spPr>
          <a:xfrm>
            <a:off x="5107232" y="6487563"/>
            <a:ext cx="300960" cy="300960"/>
          </a:xfrm>
          <a:prstGeom prst="rect">
            <a:avLst/>
          </a:pr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 dirty="0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144CCDEE-0671-4E7B-608D-79AF3BD0953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1084"/>
            <a:ext cx="924339" cy="104846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67DA83C-D889-46DC-0C2A-B0ED3627E6E5}"/>
              </a:ext>
            </a:extLst>
          </p:cNvPr>
          <p:cNvSpPr txBox="1"/>
          <p:nvPr/>
        </p:nvSpPr>
        <p:spPr>
          <a:xfrm rot="21065074">
            <a:off x="11316911" y="5988882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2023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6982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2EE0B2-9A15-DD5D-E2A3-471BFEF8D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Arquitectura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0A1109B3-B32A-C127-7121-E54996B2E076}"/>
              </a:ext>
            </a:extLst>
          </p:cNvPr>
          <p:cNvSpPr/>
          <p:nvPr/>
        </p:nvSpPr>
        <p:spPr>
          <a:xfrm>
            <a:off x="5943378" y="2697444"/>
            <a:ext cx="2520000" cy="39220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0013" indent="-214313" algn="ctr"/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STREAMING </a:t>
            </a:r>
          </a:p>
        </p:txBody>
      </p: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C4873D43-85D8-33B1-4946-2053C3111F04}"/>
              </a:ext>
            </a:extLst>
          </p:cNvPr>
          <p:cNvSpPr/>
          <p:nvPr/>
        </p:nvSpPr>
        <p:spPr>
          <a:xfrm>
            <a:off x="5943378" y="3266647"/>
            <a:ext cx="2520000" cy="39220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0013" indent="-214313" algn="ctr"/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PUSH</a:t>
            </a: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42D22116-A7C5-993C-E952-89E9DED1F131}"/>
              </a:ext>
            </a:extLst>
          </p:cNvPr>
          <p:cNvSpPr/>
          <p:nvPr/>
        </p:nvSpPr>
        <p:spPr>
          <a:xfrm>
            <a:off x="5943378" y="3818265"/>
            <a:ext cx="2520000" cy="37566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0013" indent="-214313" algn="ctr"/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PUSHSTREAMING</a:t>
            </a: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42C6326D-76BC-9AAC-21E5-7B90EB565E54}"/>
              </a:ext>
            </a:extLst>
          </p:cNvPr>
          <p:cNvSpPr/>
          <p:nvPr/>
        </p:nvSpPr>
        <p:spPr>
          <a:xfrm>
            <a:off x="2814480" y="2766944"/>
            <a:ext cx="2520000" cy="39220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0013" indent="-214313" algn="ctr"/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API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B40C5151-96C8-0EEC-9FFD-B0D97AF32B85}"/>
              </a:ext>
            </a:extLst>
          </p:cNvPr>
          <p:cNvSpPr/>
          <p:nvPr/>
        </p:nvSpPr>
        <p:spPr>
          <a:xfrm>
            <a:off x="2814480" y="3264448"/>
            <a:ext cx="2520000" cy="37566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99695" indent="-213995" algn="ctr"/>
            <a:r>
              <a:rPr lang="es-ES" sz="120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AZURE STREAM ANALYTICS</a:t>
            </a:r>
            <a:endParaRPr lang="en-US" sz="12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Marcador de contenido 7">
            <a:extLst>
              <a:ext uri="{FF2B5EF4-FFF2-40B4-BE49-F238E27FC236}">
                <a16:creationId xmlns:a16="http://schemas.microsoft.com/office/drawing/2014/main" id="{6B965CD2-CAD2-DD4C-0CDE-ACDC3BE19DA6}"/>
              </a:ext>
            </a:extLst>
          </p:cNvPr>
          <p:cNvSpPr txBox="1">
            <a:spLocks/>
          </p:cNvSpPr>
          <p:nvPr/>
        </p:nvSpPr>
        <p:spPr>
          <a:xfrm>
            <a:off x="2834906" y="3774593"/>
            <a:ext cx="2520000" cy="3756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160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PUBNUB</a:t>
            </a:r>
            <a:endParaRPr lang="es-ES" sz="1600" dirty="0">
              <a:solidFill>
                <a:schemeClr val="tx1">
                  <a:lumMod val="50000"/>
                  <a:lumOff val="50000"/>
                </a:schemeClr>
              </a:solidFill>
              <a:latin typeface="Söhne"/>
            </a:endParaRP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6A0B6E94-65E8-AFF9-5BC7-CFB766A3D001}"/>
              </a:ext>
            </a:extLst>
          </p:cNvPr>
          <p:cNvSpPr/>
          <p:nvPr/>
        </p:nvSpPr>
        <p:spPr>
          <a:xfrm>
            <a:off x="9119006" y="3633494"/>
            <a:ext cx="2520000" cy="39220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0013" indent="-214313" algn="ctr"/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REPORT </a:t>
            </a: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02C45798-C6A6-127A-C214-2071B1E91C2C}"/>
              </a:ext>
            </a:extLst>
          </p:cNvPr>
          <p:cNvSpPr/>
          <p:nvPr/>
        </p:nvSpPr>
        <p:spPr>
          <a:xfrm>
            <a:off x="9134906" y="2862128"/>
            <a:ext cx="2520000" cy="39220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0013" indent="-214313" algn="ctr"/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DASHBOARD</a:t>
            </a:r>
          </a:p>
        </p:txBody>
      </p:sp>
      <p:sp>
        <p:nvSpPr>
          <p:cNvPr id="92" name="Rectángulo 91" descr="Heart with Pulse">
            <a:extLst>
              <a:ext uri="{FF2B5EF4-FFF2-40B4-BE49-F238E27FC236}">
                <a16:creationId xmlns:a16="http://schemas.microsoft.com/office/drawing/2014/main" id="{1BAFA7F5-CBDC-491E-6B5B-9901F8298867}"/>
              </a:ext>
            </a:extLst>
          </p:cNvPr>
          <p:cNvSpPr/>
          <p:nvPr/>
        </p:nvSpPr>
        <p:spPr>
          <a:xfrm>
            <a:off x="896620" y="2506313"/>
            <a:ext cx="733271" cy="733271"/>
          </a:xfrm>
          <a:prstGeom prst="rect">
            <a:avLst/>
          </a:prstGeom>
          <a:blipFill>
            <a:blip r:embed="rId3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93" name="Rectángulo 92" descr="Documento">
            <a:extLst>
              <a:ext uri="{FF2B5EF4-FFF2-40B4-BE49-F238E27FC236}">
                <a16:creationId xmlns:a16="http://schemas.microsoft.com/office/drawing/2014/main" id="{420575A8-F972-9ECB-9C7E-B93082E60E7C}"/>
              </a:ext>
            </a:extLst>
          </p:cNvPr>
          <p:cNvSpPr/>
          <p:nvPr/>
        </p:nvSpPr>
        <p:spPr>
          <a:xfrm>
            <a:off x="588534" y="3260622"/>
            <a:ext cx="733271" cy="733271"/>
          </a:xfrm>
          <a:prstGeom prst="rect">
            <a:avLst/>
          </a:prstGeom>
          <a:blipFill>
            <a:blip r:embed="rId5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94" name="Rectángulo 93" descr="Termómetro">
            <a:extLst>
              <a:ext uri="{FF2B5EF4-FFF2-40B4-BE49-F238E27FC236}">
                <a16:creationId xmlns:a16="http://schemas.microsoft.com/office/drawing/2014/main" id="{99B46800-2595-395B-3FB5-508574FC4303}"/>
              </a:ext>
            </a:extLst>
          </p:cNvPr>
          <p:cNvSpPr/>
          <p:nvPr/>
        </p:nvSpPr>
        <p:spPr>
          <a:xfrm>
            <a:off x="1384117" y="3150991"/>
            <a:ext cx="733271" cy="733271"/>
          </a:xfrm>
          <a:prstGeom prst="rect">
            <a:avLst/>
          </a:prstGeom>
          <a:blipFill>
            <a:blip r:embed="rId7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95" name="Rectángulo 94" descr="Confused Person">
            <a:extLst>
              <a:ext uri="{FF2B5EF4-FFF2-40B4-BE49-F238E27FC236}">
                <a16:creationId xmlns:a16="http://schemas.microsoft.com/office/drawing/2014/main" id="{320E20AA-6053-4337-1D29-D67F41E9F3E0}"/>
              </a:ext>
            </a:extLst>
          </p:cNvPr>
          <p:cNvSpPr/>
          <p:nvPr/>
        </p:nvSpPr>
        <p:spPr>
          <a:xfrm>
            <a:off x="588495" y="4226287"/>
            <a:ext cx="733271" cy="733271"/>
          </a:xfrm>
          <a:prstGeom prst="rect">
            <a:avLst/>
          </a:prstGeom>
          <a:blipFill>
            <a:blip r:embed="rId9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96" name="Rectángulo 95" descr="Camión">
            <a:extLst>
              <a:ext uri="{FF2B5EF4-FFF2-40B4-BE49-F238E27FC236}">
                <a16:creationId xmlns:a16="http://schemas.microsoft.com/office/drawing/2014/main" id="{51F93172-52FC-C9D5-2A97-BFAD350A630A}"/>
              </a:ext>
            </a:extLst>
          </p:cNvPr>
          <p:cNvSpPr/>
          <p:nvPr/>
        </p:nvSpPr>
        <p:spPr>
          <a:xfrm>
            <a:off x="1481859" y="4193932"/>
            <a:ext cx="733271" cy="733271"/>
          </a:xfrm>
          <a:prstGeom prst="rect">
            <a:avLst/>
          </a:prstGeom>
          <a:blipFill>
            <a:blip r:embed="rId11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97" name="Triángulo isósceles 96">
            <a:extLst>
              <a:ext uri="{FF2B5EF4-FFF2-40B4-BE49-F238E27FC236}">
                <a16:creationId xmlns:a16="http://schemas.microsoft.com/office/drawing/2014/main" id="{45B15D06-3A31-C3D7-942A-32803092BC81}"/>
              </a:ext>
            </a:extLst>
          </p:cNvPr>
          <p:cNvSpPr/>
          <p:nvPr/>
        </p:nvSpPr>
        <p:spPr>
          <a:xfrm rot="5400000">
            <a:off x="5511375" y="3314647"/>
            <a:ext cx="329809" cy="275268"/>
          </a:xfrm>
          <a:prstGeom prst="triangle">
            <a:avLst/>
          </a:prstGeom>
          <a:solidFill>
            <a:srgbClr val="55257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8" name="Triángulo isósceles 97">
            <a:extLst>
              <a:ext uri="{FF2B5EF4-FFF2-40B4-BE49-F238E27FC236}">
                <a16:creationId xmlns:a16="http://schemas.microsoft.com/office/drawing/2014/main" id="{CC7B57B3-1B92-A54E-BEBD-009C2D28B04C}"/>
              </a:ext>
            </a:extLst>
          </p:cNvPr>
          <p:cNvSpPr/>
          <p:nvPr/>
        </p:nvSpPr>
        <p:spPr>
          <a:xfrm rot="5400000">
            <a:off x="8665470" y="3327987"/>
            <a:ext cx="329809" cy="275268"/>
          </a:xfrm>
          <a:prstGeom prst="triangle">
            <a:avLst/>
          </a:prstGeom>
          <a:solidFill>
            <a:srgbClr val="55257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9" name="Triángulo isósceles 98">
            <a:extLst>
              <a:ext uri="{FF2B5EF4-FFF2-40B4-BE49-F238E27FC236}">
                <a16:creationId xmlns:a16="http://schemas.microsoft.com/office/drawing/2014/main" id="{191F2C48-CDC9-E9C3-2565-11E413BC051F}"/>
              </a:ext>
            </a:extLst>
          </p:cNvPr>
          <p:cNvSpPr/>
          <p:nvPr/>
        </p:nvSpPr>
        <p:spPr>
          <a:xfrm rot="5400000">
            <a:off x="2382587" y="3316605"/>
            <a:ext cx="329809" cy="275268"/>
          </a:xfrm>
          <a:prstGeom prst="triangle">
            <a:avLst/>
          </a:prstGeom>
          <a:solidFill>
            <a:srgbClr val="55257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Rectángulo 2" descr="Base de datos">
            <a:extLst>
              <a:ext uri="{FF2B5EF4-FFF2-40B4-BE49-F238E27FC236}">
                <a16:creationId xmlns:a16="http://schemas.microsoft.com/office/drawing/2014/main" id="{814A9281-B492-4692-EF9F-40010004CADD}"/>
              </a:ext>
            </a:extLst>
          </p:cNvPr>
          <p:cNvSpPr/>
          <p:nvPr/>
        </p:nvSpPr>
        <p:spPr>
          <a:xfrm>
            <a:off x="5526376" y="6487563"/>
            <a:ext cx="300960" cy="300960"/>
          </a:xfrm>
          <a:prstGeom prst="rect">
            <a:avLst/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 dirty="0"/>
          </a:p>
        </p:txBody>
      </p:sp>
      <p:sp>
        <p:nvSpPr>
          <p:cNvPr id="4" name="Rectángulo 3" descr="Usuario">
            <a:extLst>
              <a:ext uri="{FF2B5EF4-FFF2-40B4-BE49-F238E27FC236}">
                <a16:creationId xmlns:a16="http://schemas.microsoft.com/office/drawing/2014/main" id="{39D85ADB-10E9-A456-694C-6E4DEA2D564C}"/>
              </a:ext>
            </a:extLst>
          </p:cNvPr>
          <p:cNvSpPr/>
          <p:nvPr/>
        </p:nvSpPr>
        <p:spPr>
          <a:xfrm>
            <a:off x="5945520" y="6487563"/>
            <a:ext cx="300960" cy="300960"/>
          </a:xfrm>
          <a:prstGeom prst="rect">
            <a:avLst/>
          </a:prstGeom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Rectángulo 7" descr="Calculadora">
            <a:extLst>
              <a:ext uri="{FF2B5EF4-FFF2-40B4-BE49-F238E27FC236}">
                <a16:creationId xmlns:a16="http://schemas.microsoft.com/office/drawing/2014/main" id="{EA9FC692-63EE-DAE6-BA7E-D9A65CFD9F0E}"/>
              </a:ext>
            </a:extLst>
          </p:cNvPr>
          <p:cNvSpPr/>
          <p:nvPr/>
        </p:nvSpPr>
        <p:spPr>
          <a:xfrm>
            <a:off x="6364664" y="6487563"/>
            <a:ext cx="300960" cy="300960"/>
          </a:xfrm>
          <a:prstGeom prst="rect">
            <a:avLst/>
          </a:prstGeom>
          <a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9" name="Rectángulo 8" descr="Bridge scene">
            <a:extLst>
              <a:ext uri="{FF2B5EF4-FFF2-40B4-BE49-F238E27FC236}">
                <a16:creationId xmlns:a16="http://schemas.microsoft.com/office/drawing/2014/main" id="{19CA6F2A-69D9-706C-C9F1-051B6E55F871}"/>
              </a:ext>
            </a:extLst>
          </p:cNvPr>
          <p:cNvSpPr/>
          <p:nvPr/>
        </p:nvSpPr>
        <p:spPr>
          <a:xfrm>
            <a:off x="6783808" y="6487563"/>
            <a:ext cx="300960" cy="300960"/>
          </a:xfrm>
          <a:prstGeom prst="rect">
            <a:avLst/>
          </a:prstGeom>
          <a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2" name="Rectángulo 11" descr="Reproducir">
            <a:extLst>
              <a:ext uri="{FF2B5EF4-FFF2-40B4-BE49-F238E27FC236}">
                <a16:creationId xmlns:a16="http://schemas.microsoft.com/office/drawing/2014/main" id="{8D4FF54D-7A12-65A0-B6DC-AAF5D281BD11}"/>
              </a:ext>
            </a:extLst>
          </p:cNvPr>
          <p:cNvSpPr/>
          <p:nvPr/>
        </p:nvSpPr>
        <p:spPr>
          <a:xfrm>
            <a:off x="7202951" y="6487563"/>
            <a:ext cx="300960" cy="300960"/>
          </a:xfrm>
          <a:prstGeom prst="rect">
            <a:avLst/>
          </a:prstGeom>
          <a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3" name="Rectángulo 12" descr="Castle scene">
            <a:extLst>
              <a:ext uri="{FF2B5EF4-FFF2-40B4-BE49-F238E27FC236}">
                <a16:creationId xmlns:a16="http://schemas.microsoft.com/office/drawing/2014/main" id="{0BE8C242-BE35-9916-FA7D-24568E2D998D}"/>
              </a:ext>
            </a:extLst>
          </p:cNvPr>
          <p:cNvSpPr/>
          <p:nvPr/>
        </p:nvSpPr>
        <p:spPr>
          <a:xfrm>
            <a:off x="4688088" y="6487563"/>
            <a:ext cx="300960" cy="300960"/>
          </a:xfrm>
          <a:prstGeom prst="rect">
            <a:avLst/>
          </a:pr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5" name="Rectángulo 14" descr="Marca de verificación">
            <a:extLst>
              <a:ext uri="{FF2B5EF4-FFF2-40B4-BE49-F238E27FC236}">
                <a16:creationId xmlns:a16="http://schemas.microsoft.com/office/drawing/2014/main" id="{A30526E7-3347-A7A9-B7E6-E0EC2C196A9C}"/>
              </a:ext>
            </a:extLst>
          </p:cNvPr>
          <p:cNvSpPr/>
          <p:nvPr/>
        </p:nvSpPr>
        <p:spPr>
          <a:xfrm>
            <a:off x="5107232" y="6487563"/>
            <a:ext cx="300960" cy="300960"/>
          </a:xfrm>
          <a:prstGeom prst="rect">
            <a:avLst/>
          </a:pr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 dirty="0"/>
          </a:p>
        </p:txBody>
      </p:sp>
      <p:sp>
        <p:nvSpPr>
          <p:cNvPr id="23" name="Marcador de contenido 7">
            <a:extLst>
              <a:ext uri="{FF2B5EF4-FFF2-40B4-BE49-F238E27FC236}">
                <a16:creationId xmlns:a16="http://schemas.microsoft.com/office/drawing/2014/main" id="{0F3CCFF8-5D95-4740-0C64-D3A80DADC430}"/>
              </a:ext>
            </a:extLst>
          </p:cNvPr>
          <p:cNvSpPr txBox="1">
            <a:spLocks/>
          </p:cNvSpPr>
          <p:nvPr/>
        </p:nvSpPr>
        <p:spPr>
          <a:xfrm>
            <a:off x="4567336" y="4511803"/>
            <a:ext cx="2520000" cy="375667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 cap="flat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s-E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KQL </a:t>
            </a:r>
            <a:r>
              <a:rPr lang="es-E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Database</a:t>
            </a:r>
            <a:endParaRPr lang="es-ES" sz="1600" dirty="0">
              <a:solidFill>
                <a:schemeClr val="tx1">
                  <a:lumMod val="50000"/>
                  <a:lumOff val="50000"/>
                </a:schemeClr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6229030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2EE0B2-9A15-DD5D-E2A3-471BFEF8D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75038"/>
          </a:xfrm>
        </p:spPr>
        <p:txBody>
          <a:bodyPr/>
          <a:lstStyle/>
          <a:p>
            <a:r>
              <a:rPr lang="es-ES" dirty="0"/>
              <a:t>Arquitectura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8DFB729-A7CA-6173-069A-B5210A6231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727" t="43113" r="24250" b="37823"/>
          <a:stretch/>
        </p:blipFill>
        <p:spPr>
          <a:xfrm>
            <a:off x="7265669" y="2132906"/>
            <a:ext cx="3796163" cy="2258602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9F249136-4E2C-CB83-7415-B5D0FAB2605B}"/>
              </a:ext>
            </a:extLst>
          </p:cNvPr>
          <p:cNvSpPr txBox="1"/>
          <p:nvPr/>
        </p:nvSpPr>
        <p:spPr>
          <a:xfrm>
            <a:off x="1333623" y="4352196"/>
            <a:ext cx="1463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Formulario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D8FF326-EFCD-5D53-11D6-E34E839FBD5F}"/>
              </a:ext>
            </a:extLst>
          </p:cNvPr>
          <p:cNvSpPr txBox="1"/>
          <p:nvPr/>
        </p:nvSpPr>
        <p:spPr>
          <a:xfrm>
            <a:off x="3032485" y="4312470"/>
            <a:ext cx="1588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Recoge y envía datos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68DC621-77CC-7357-80D5-8FE0146A3F38}"/>
              </a:ext>
            </a:extLst>
          </p:cNvPr>
          <p:cNvSpPr txBox="1"/>
          <p:nvPr/>
        </p:nvSpPr>
        <p:spPr>
          <a:xfrm>
            <a:off x="4921989" y="4352196"/>
            <a:ext cx="1963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PushStreaming</a:t>
            </a:r>
            <a:endParaRPr lang="es-E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9AD049B-EC26-7820-F66E-880EB70D9291}"/>
              </a:ext>
            </a:extLst>
          </p:cNvPr>
          <p:cNvSpPr txBox="1"/>
          <p:nvPr/>
        </p:nvSpPr>
        <p:spPr>
          <a:xfrm>
            <a:off x="7486117" y="4355713"/>
            <a:ext cx="1463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Report</a:t>
            </a:r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40EE9FF-5974-8A9A-78A7-D4EED2D8F02E}"/>
              </a:ext>
            </a:extLst>
          </p:cNvPr>
          <p:cNvSpPr txBox="1"/>
          <p:nvPr/>
        </p:nvSpPr>
        <p:spPr>
          <a:xfrm>
            <a:off x="9530261" y="4312470"/>
            <a:ext cx="1643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Dashboard</a:t>
            </a:r>
            <a:endParaRPr lang="es-ES" dirty="0"/>
          </a:p>
        </p:txBody>
      </p:sp>
      <p:sp>
        <p:nvSpPr>
          <p:cNvPr id="4" name="Rectángulo 3" descr="Base de datos">
            <a:extLst>
              <a:ext uri="{FF2B5EF4-FFF2-40B4-BE49-F238E27FC236}">
                <a16:creationId xmlns:a16="http://schemas.microsoft.com/office/drawing/2014/main" id="{F7CB0003-7536-DA20-FDC4-EAC7185BBA2D}"/>
              </a:ext>
            </a:extLst>
          </p:cNvPr>
          <p:cNvSpPr/>
          <p:nvPr/>
        </p:nvSpPr>
        <p:spPr>
          <a:xfrm>
            <a:off x="5526376" y="6487563"/>
            <a:ext cx="300960" cy="30096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 dirty="0"/>
          </a:p>
        </p:txBody>
      </p:sp>
      <p:sp>
        <p:nvSpPr>
          <p:cNvPr id="5" name="Rectángulo 4" descr="Usuario">
            <a:extLst>
              <a:ext uri="{FF2B5EF4-FFF2-40B4-BE49-F238E27FC236}">
                <a16:creationId xmlns:a16="http://schemas.microsoft.com/office/drawing/2014/main" id="{071B1704-4FB3-AE0C-FA6B-151FC5BC1A3D}"/>
              </a:ext>
            </a:extLst>
          </p:cNvPr>
          <p:cNvSpPr/>
          <p:nvPr/>
        </p:nvSpPr>
        <p:spPr>
          <a:xfrm>
            <a:off x="5945520" y="6487563"/>
            <a:ext cx="300960" cy="300960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3" name="Rectángulo 12" descr="Calculadora">
            <a:extLst>
              <a:ext uri="{FF2B5EF4-FFF2-40B4-BE49-F238E27FC236}">
                <a16:creationId xmlns:a16="http://schemas.microsoft.com/office/drawing/2014/main" id="{7CAE5097-DFFD-9382-EBED-B78622CED02D}"/>
              </a:ext>
            </a:extLst>
          </p:cNvPr>
          <p:cNvSpPr/>
          <p:nvPr/>
        </p:nvSpPr>
        <p:spPr>
          <a:xfrm>
            <a:off x="6364664" y="6487563"/>
            <a:ext cx="300960" cy="300960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4" name="Rectángulo 13" descr="Bridge scene">
            <a:extLst>
              <a:ext uri="{FF2B5EF4-FFF2-40B4-BE49-F238E27FC236}">
                <a16:creationId xmlns:a16="http://schemas.microsoft.com/office/drawing/2014/main" id="{DCBB2ED2-B4AE-8DB3-24BB-1FFA8ADECE49}"/>
              </a:ext>
            </a:extLst>
          </p:cNvPr>
          <p:cNvSpPr/>
          <p:nvPr/>
        </p:nvSpPr>
        <p:spPr>
          <a:xfrm>
            <a:off x="6783808" y="6487563"/>
            <a:ext cx="300960" cy="300960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5" name="Rectángulo 14" descr="Reproducir">
            <a:extLst>
              <a:ext uri="{FF2B5EF4-FFF2-40B4-BE49-F238E27FC236}">
                <a16:creationId xmlns:a16="http://schemas.microsoft.com/office/drawing/2014/main" id="{59CB17C9-E741-EC70-8A3E-7666EB6D5154}"/>
              </a:ext>
            </a:extLst>
          </p:cNvPr>
          <p:cNvSpPr/>
          <p:nvPr/>
        </p:nvSpPr>
        <p:spPr>
          <a:xfrm>
            <a:off x="7202951" y="6487563"/>
            <a:ext cx="300960" cy="300960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3" name="Rectángulo 22" descr="Castle scene">
            <a:extLst>
              <a:ext uri="{FF2B5EF4-FFF2-40B4-BE49-F238E27FC236}">
                <a16:creationId xmlns:a16="http://schemas.microsoft.com/office/drawing/2014/main" id="{F54F9659-2C26-FAAD-4A89-83D93CB363A4}"/>
              </a:ext>
            </a:extLst>
          </p:cNvPr>
          <p:cNvSpPr/>
          <p:nvPr/>
        </p:nvSpPr>
        <p:spPr>
          <a:xfrm>
            <a:off x="4688088" y="6487563"/>
            <a:ext cx="300960" cy="300960"/>
          </a:xfrm>
          <a:prstGeom prst="rect">
            <a:avLst/>
          </a:pr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4" name="Rectángulo 23" descr="Marca de verificación">
            <a:extLst>
              <a:ext uri="{FF2B5EF4-FFF2-40B4-BE49-F238E27FC236}">
                <a16:creationId xmlns:a16="http://schemas.microsoft.com/office/drawing/2014/main" id="{3DDDF0B6-5F6D-36A0-A6D2-DBE3B11FBBDC}"/>
              </a:ext>
            </a:extLst>
          </p:cNvPr>
          <p:cNvSpPr/>
          <p:nvPr/>
        </p:nvSpPr>
        <p:spPr>
          <a:xfrm>
            <a:off x="5107232" y="6487563"/>
            <a:ext cx="300960" cy="300960"/>
          </a:xfrm>
          <a:prstGeom prst="rect">
            <a:avLst/>
          </a:pr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 dirty="0"/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D91BB629-D058-8EE1-7D7A-EEFF52C334D4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40406" t="33804" r="10103" b="26587"/>
          <a:stretch/>
        </p:blipFill>
        <p:spPr>
          <a:xfrm>
            <a:off x="1101885" y="1756174"/>
            <a:ext cx="6033942" cy="256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03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6A5DAC-EF54-4777-F9C1-CF31614CC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19431"/>
          </a:xfrm>
        </p:spPr>
        <p:txBody>
          <a:bodyPr/>
          <a:lstStyle/>
          <a:p>
            <a:r>
              <a:rPr lang="es-ES" dirty="0"/>
              <a:t>DEMO</a:t>
            </a:r>
          </a:p>
        </p:txBody>
      </p:sp>
      <p:sp>
        <p:nvSpPr>
          <p:cNvPr id="3" name="Rectángulo 2" descr="Base de datos">
            <a:extLst>
              <a:ext uri="{FF2B5EF4-FFF2-40B4-BE49-F238E27FC236}">
                <a16:creationId xmlns:a16="http://schemas.microsoft.com/office/drawing/2014/main" id="{21A8CDDB-502B-C8CE-ACE8-9FA265809813}"/>
              </a:ext>
            </a:extLst>
          </p:cNvPr>
          <p:cNvSpPr/>
          <p:nvPr/>
        </p:nvSpPr>
        <p:spPr>
          <a:xfrm>
            <a:off x="5526376" y="6487563"/>
            <a:ext cx="300960" cy="300960"/>
          </a:xfrm>
          <a:prstGeom prst="rect">
            <a:avLst/>
          </a:prstGeom>
          <a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 dirty="0"/>
          </a:p>
        </p:txBody>
      </p:sp>
      <p:sp>
        <p:nvSpPr>
          <p:cNvPr id="4" name="Rectángulo 3" descr="Usuario">
            <a:extLst>
              <a:ext uri="{FF2B5EF4-FFF2-40B4-BE49-F238E27FC236}">
                <a16:creationId xmlns:a16="http://schemas.microsoft.com/office/drawing/2014/main" id="{D9B7126C-54F4-65E1-8989-006F95A34B80}"/>
              </a:ext>
            </a:extLst>
          </p:cNvPr>
          <p:cNvSpPr/>
          <p:nvPr/>
        </p:nvSpPr>
        <p:spPr>
          <a:xfrm>
            <a:off x="5945520" y="6487563"/>
            <a:ext cx="300960" cy="300960"/>
          </a:xfrm>
          <a:prstGeom prst="rect">
            <a:avLst/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5" name="Rectángulo 4" descr="Calculadora">
            <a:extLst>
              <a:ext uri="{FF2B5EF4-FFF2-40B4-BE49-F238E27FC236}">
                <a16:creationId xmlns:a16="http://schemas.microsoft.com/office/drawing/2014/main" id="{63504F6D-4014-9306-11F1-B73C7076C145}"/>
              </a:ext>
            </a:extLst>
          </p:cNvPr>
          <p:cNvSpPr/>
          <p:nvPr/>
        </p:nvSpPr>
        <p:spPr>
          <a:xfrm>
            <a:off x="6364664" y="6487563"/>
            <a:ext cx="300960" cy="300960"/>
          </a:xfrm>
          <a:prstGeom prst="rect">
            <a:avLst/>
          </a:prstGeom>
          <a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6" name="Rectángulo 5" descr="Bridge scene">
            <a:extLst>
              <a:ext uri="{FF2B5EF4-FFF2-40B4-BE49-F238E27FC236}">
                <a16:creationId xmlns:a16="http://schemas.microsoft.com/office/drawing/2014/main" id="{1E810AD9-7D43-B8D5-CA1B-E4EEC947D2DD}"/>
              </a:ext>
            </a:extLst>
          </p:cNvPr>
          <p:cNvSpPr/>
          <p:nvPr/>
        </p:nvSpPr>
        <p:spPr>
          <a:xfrm>
            <a:off x="6783808" y="6487563"/>
            <a:ext cx="300960" cy="300960"/>
          </a:xfrm>
          <a:prstGeom prst="rect">
            <a:avLst/>
          </a:prstGeom>
          <a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7" name="Rectángulo 6" descr="Reproducir">
            <a:extLst>
              <a:ext uri="{FF2B5EF4-FFF2-40B4-BE49-F238E27FC236}">
                <a16:creationId xmlns:a16="http://schemas.microsoft.com/office/drawing/2014/main" id="{0E647C77-935C-62BB-FF8B-705E61EAC45C}"/>
              </a:ext>
            </a:extLst>
          </p:cNvPr>
          <p:cNvSpPr/>
          <p:nvPr/>
        </p:nvSpPr>
        <p:spPr>
          <a:xfrm>
            <a:off x="7202951" y="6487563"/>
            <a:ext cx="300960" cy="300960"/>
          </a:xfrm>
          <a:prstGeom prst="rect">
            <a:avLst/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Rectángulo 7" descr="Castle scene">
            <a:extLst>
              <a:ext uri="{FF2B5EF4-FFF2-40B4-BE49-F238E27FC236}">
                <a16:creationId xmlns:a16="http://schemas.microsoft.com/office/drawing/2014/main" id="{77067530-CA19-AC6B-26E0-5DB96327119F}"/>
              </a:ext>
            </a:extLst>
          </p:cNvPr>
          <p:cNvSpPr/>
          <p:nvPr/>
        </p:nvSpPr>
        <p:spPr>
          <a:xfrm>
            <a:off x="4688088" y="6487563"/>
            <a:ext cx="300960" cy="300960"/>
          </a:xfrm>
          <a:prstGeom prst="rect">
            <a:avLst/>
          </a:pr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9" name="Rectángulo 8" descr="Marca de verificación">
            <a:extLst>
              <a:ext uri="{FF2B5EF4-FFF2-40B4-BE49-F238E27FC236}">
                <a16:creationId xmlns:a16="http://schemas.microsoft.com/office/drawing/2014/main" id="{742FF674-8CF8-0566-32D8-D9870E02ECF0}"/>
              </a:ext>
            </a:extLst>
          </p:cNvPr>
          <p:cNvSpPr/>
          <p:nvPr/>
        </p:nvSpPr>
        <p:spPr>
          <a:xfrm>
            <a:off x="5107232" y="6487563"/>
            <a:ext cx="300960" cy="300960"/>
          </a:xfrm>
          <a:prstGeom prst="rect">
            <a:avLst/>
          </a:pr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 dirty="0"/>
          </a:p>
        </p:txBody>
      </p:sp>
      <p:pic>
        <p:nvPicPr>
          <p:cNvPr id="13" name="Imagen 12" descr="Código QR&#10;&#10;Descripción generada automáticamente">
            <a:extLst>
              <a:ext uri="{FF2B5EF4-FFF2-40B4-BE49-F238E27FC236}">
                <a16:creationId xmlns:a16="http://schemas.microsoft.com/office/drawing/2014/main" id="{1EDF3A42-9B66-31F8-4772-6A184AECC1F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2401" y="-1"/>
            <a:ext cx="6419599" cy="6419599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14412E2E-8094-C2C4-01A2-9C8654D4A18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1084"/>
            <a:ext cx="924339" cy="1048462"/>
          </a:xfrm>
          <a:prstGeom prst="rect">
            <a:avLst/>
          </a:prstGeom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649BC027-1E8F-316D-540C-C9DDEA2A7393}"/>
              </a:ext>
            </a:extLst>
          </p:cNvPr>
          <p:cNvSpPr txBox="1"/>
          <p:nvPr/>
        </p:nvSpPr>
        <p:spPr>
          <a:xfrm rot="21065074">
            <a:off x="11316911" y="5988882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2023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40890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4">
            <a:extLst>
              <a:ext uri="{FF2B5EF4-FFF2-40B4-BE49-F238E27FC236}">
                <a16:creationId xmlns:a16="http://schemas.microsoft.com/office/drawing/2014/main" id="{2398A0DF-5024-0B46-41E7-EF04F6D7F9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4206" y="384199"/>
            <a:ext cx="605984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s-ES" altLang="es-ES" sz="4400" dirty="0"/>
              <a:t>¿Dudas?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D1AD9B6-C7E4-63E5-E375-5246BC80D2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030" t="29287" r="16288" b="32991"/>
          <a:stretch/>
        </p:blipFill>
        <p:spPr>
          <a:xfrm>
            <a:off x="7645435" y="2909176"/>
            <a:ext cx="2247750" cy="2177991"/>
          </a:xfrm>
          <a:prstGeom prst="rect">
            <a:avLst/>
          </a:prstGeom>
        </p:spPr>
      </p:pic>
      <p:pic>
        <p:nvPicPr>
          <p:cNvPr id="3" name="Imagen 2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92D41B7D-4ECF-3201-2598-813D261DB9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5" b="5400"/>
          <a:stretch/>
        </p:blipFill>
        <p:spPr>
          <a:xfrm>
            <a:off x="0" y="-1"/>
            <a:ext cx="5171961" cy="6858001"/>
          </a:xfrm>
          <a:prstGeom prst="rect">
            <a:avLst/>
          </a:prstGeom>
        </p:spPr>
      </p:pic>
      <p:pic>
        <p:nvPicPr>
          <p:cNvPr id="5" name="Imagen 4" descr="Mujer de cabello largo con lentes&#10;&#10;Descripción generada automáticamente">
            <a:extLst>
              <a:ext uri="{FF2B5EF4-FFF2-40B4-BE49-F238E27FC236}">
                <a16:creationId xmlns:a16="http://schemas.microsoft.com/office/drawing/2014/main" id="{A4CAA82F-6D97-284E-1BCA-4D07B63742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349" y="3868761"/>
            <a:ext cx="2308061" cy="230806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 descr="Resultado de imagen de pl 300 microsoft">
            <a:extLst>
              <a:ext uri="{FF2B5EF4-FFF2-40B4-BE49-F238E27FC236}">
                <a16:creationId xmlns:a16="http://schemas.microsoft.com/office/drawing/2014/main" id="{485D00AB-F34E-91D5-D4CF-DFC2ED825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536" y="5298186"/>
            <a:ext cx="883412" cy="87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de ai 900 microsoft">
            <a:extLst>
              <a:ext uri="{FF2B5EF4-FFF2-40B4-BE49-F238E27FC236}">
                <a16:creationId xmlns:a16="http://schemas.microsoft.com/office/drawing/2014/main" id="{FE735DF8-40E3-8BBE-0B80-6A6C5E29C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4" r="27119"/>
          <a:stretch/>
        </p:blipFill>
        <p:spPr bwMode="auto">
          <a:xfrm>
            <a:off x="8459667" y="5306846"/>
            <a:ext cx="660797" cy="82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6C9A862-EE75-4547-8D35-4CF73486DCE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027" r="6669"/>
          <a:stretch/>
        </p:blipFill>
        <p:spPr>
          <a:xfrm>
            <a:off x="9263561" y="5382748"/>
            <a:ext cx="660798" cy="752555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29CB9B16-BA00-FBE4-E653-2DCFB02B8C43}"/>
              </a:ext>
            </a:extLst>
          </p:cNvPr>
          <p:cNvGrpSpPr/>
          <p:nvPr/>
        </p:nvGrpSpPr>
        <p:grpSpPr>
          <a:xfrm>
            <a:off x="8063823" y="1742651"/>
            <a:ext cx="2113282" cy="307777"/>
            <a:chOff x="2847283" y="4960097"/>
            <a:chExt cx="2817709" cy="410369"/>
          </a:xfrm>
        </p:grpSpPr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73DC7243-A10B-7BA0-7CA3-131108A17FFF}"/>
                </a:ext>
              </a:extLst>
            </p:cNvPr>
            <p:cNvSpPr txBox="1"/>
            <p:nvPr/>
          </p:nvSpPr>
          <p:spPr>
            <a:xfrm>
              <a:off x="3309996" y="4960097"/>
              <a:ext cx="2354996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/>
                <a:t>mar-</a:t>
              </a:r>
              <a:r>
                <a:rPr lang="es-ES" sz="1400" dirty="0" err="1"/>
                <a:t>lizana</a:t>
              </a:r>
              <a:endParaRPr lang="es-ES" sz="1400" dirty="0"/>
            </a:p>
          </p:txBody>
        </p:sp>
        <p:pic>
          <p:nvPicPr>
            <p:cNvPr id="14" name="Picture 7" descr="Logotipo de linkedin - Iconos gratis de logo">
              <a:extLst>
                <a:ext uri="{FF2B5EF4-FFF2-40B4-BE49-F238E27FC236}">
                  <a16:creationId xmlns:a16="http://schemas.microsoft.com/office/drawing/2014/main" id="{DE1E2187-B00D-53B3-7448-28D8A61103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7283" y="4982286"/>
              <a:ext cx="3693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A910558E-FC53-B9C9-D9DF-E3D3B48684C4}"/>
              </a:ext>
            </a:extLst>
          </p:cNvPr>
          <p:cNvGrpSpPr/>
          <p:nvPr/>
        </p:nvGrpSpPr>
        <p:grpSpPr>
          <a:xfrm>
            <a:off x="8063823" y="2152057"/>
            <a:ext cx="2113282" cy="307777"/>
            <a:chOff x="2940664" y="5525056"/>
            <a:chExt cx="2817709" cy="410369"/>
          </a:xfrm>
        </p:grpSpPr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5555D5BB-74AF-8F60-E3F1-B852935BD1CD}"/>
                </a:ext>
              </a:extLst>
            </p:cNvPr>
            <p:cNvSpPr txBox="1"/>
            <p:nvPr/>
          </p:nvSpPr>
          <p:spPr>
            <a:xfrm>
              <a:off x="3403377" y="5525056"/>
              <a:ext cx="2354996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 err="1"/>
                <a:t>akanemar</a:t>
              </a:r>
              <a:endParaRPr lang="es-ES" sz="1400" dirty="0"/>
            </a:p>
          </p:txBody>
        </p:sp>
        <p:pic>
          <p:nvPicPr>
            <p:cNvPr id="17" name="Picture 9" descr="Medium reveals (another) new logo – and it's a head ...">
              <a:extLst>
                <a:ext uri="{FF2B5EF4-FFF2-40B4-BE49-F238E27FC236}">
                  <a16:creationId xmlns:a16="http://schemas.microsoft.com/office/drawing/2014/main" id="{4BCC3510-BBDD-CAE1-7342-6187C045D6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89" t="9470" r="27124" b="12048"/>
            <a:stretch>
              <a:fillRect/>
            </a:stretch>
          </p:blipFill>
          <p:spPr bwMode="auto">
            <a:xfrm>
              <a:off x="2940664" y="5585289"/>
              <a:ext cx="369332" cy="330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05846378"/>
      </p:ext>
    </p:extLst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2741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4">
            <a:extLst>
              <a:ext uri="{FF2B5EF4-FFF2-40B4-BE49-F238E27FC236}">
                <a16:creationId xmlns:a16="http://schemas.microsoft.com/office/drawing/2014/main" id="{2398A0DF-5024-0B46-41E7-EF04F6D7F9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4206" y="384199"/>
            <a:ext cx="6059844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/>
            <a:r>
              <a:rPr lang="es-ES" altLang="es-ES" sz="4400" dirty="0"/>
              <a:t>Mar Lizana</a:t>
            </a:r>
          </a:p>
          <a:p>
            <a:pPr algn="ctr"/>
            <a:r>
              <a:rPr lang="es-ES" altLang="es-ES" sz="2400" dirty="0"/>
              <a:t>Data &amp; Analytics </a:t>
            </a:r>
            <a:r>
              <a:rPr lang="es-ES" altLang="es-ES" sz="2400" dirty="0" err="1"/>
              <a:t>Engineer</a:t>
            </a:r>
            <a:r>
              <a:rPr lang="es-ES" altLang="es-ES" sz="2400" dirty="0"/>
              <a:t> en NTTDATA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D1AD9B6-C7E4-63E5-E375-5246BC80D2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030" t="29287" r="16288" b="32991"/>
          <a:stretch/>
        </p:blipFill>
        <p:spPr>
          <a:xfrm>
            <a:off x="7645435" y="2909176"/>
            <a:ext cx="2247750" cy="2177991"/>
          </a:xfrm>
          <a:prstGeom prst="rect">
            <a:avLst/>
          </a:prstGeom>
        </p:spPr>
      </p:pic>
      <p:pic>
        <p:nvPicPr>
          <p:cNvPr id="3" name="Imagen 2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92D41B7D-4ECF-3201-2598-813D261DB93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25" b="5400"/>
          <a:stretch/>
        </p:blipFill>
        <p:spPr>
          <a:xfrm>
            <a:off x="0" y="-1"/>
            <a:ext cx="5171961" cy="6858001"/>
          </a:xfrm>
          <a:prstGeom prst="rect">
            <a:avLst/>
          </a:prstGeom>
        </p:spPr>
      </p:pic>
      <p:pic>
        <p:nvPicPr>
          <p:cNvPr id="5" name="Imagen 4" descr="Mujer de cabello largo con lentes&#10;&#10;Descripción generada automáticamente">
            <a:extLst>
              <a:ext uri="{FF2B5EF4-FFF2-40B4-BE49-F238E27FC236}">
                <a16:creationId xmlns:a16="http://schemas.microsoft.com/office/drawing/2014/main" id="{A4CAA82F-6D97-284E-1BCA-4D07B63742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349" y="3868761"/>
            <a:ext cx="2308061" cy="230806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026" name="Picture 2" descr="Resultado de imagen de pl 300 microsoft">
            <a:extLst>
              <a:ext uri="{FF2B5EF4-FFF2-40B4-BE49-F238E27FC236}">
                <a16:creationId xmlns:a16="http://schemas.microsoft.com/office/drawing/2014/main" id="{485D00AB-F34E-91D5-D4CF-DFC2ED825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536" y="5298186"/>
            <a:ext cx="883412" cy="87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n de ai 900 microsoft">
            <a:extLst>
              <a:ext uri="{FF2B5EF4-FFF2-40B4-BE49-F238E27FC236}">
                <a16:creationId xmlns:a16="http://schemas.microsoft.com/office/drawing/2014/main" id="{FE735DF8-40E3-8BBE-0B80-6A6C5E29C8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24" r="27119"/>
          <a:stretch/>
        </p:blipFill>
        <p:spPr bwMode="auto">
          <a:xfrm>
            <a:off x="8459667" y="5306846"/>
            <a:ext cx="660797" cy="82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6C9A862-EE75-4547-8D35-4CF73486DCE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0027" r="6669"/>
          <a:stretch/>
        </p:blipFill>
        <p:spPr>
          <a:xfrm>
            <a:off x="9263561" y="5382748"/>
            <a:ext cx="660798" cy="752555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29CB9B16-BA00-FBE4-E653-2DCFB02B8C43}"/>
              </a:ext>
            </a:extLst>
          </p:cNvPr>
          <p:cNvGrpSpPr/>
          <p:nvPr/>
        </p:nvGrpSpPr>
        <p:grpSpPr>
          <a:xfrm>
            <a:off x="8063823" y="1742651"/>
            <a:ext cx="2113282" cy="307777"/>
            <a:chOff x="2847283" y="4960097"/>
            <a:chExt cx="2817709" cy="410369"/>
          </a:xfrm>
        </p:grpSpPr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73DC7243-A10B-7BA0-7CA3-131108A17FFF}"/>
                </a:ext>
              </a:extLst>
            </p:cNvPr>
            <p:cNvSpPr txBox="1"/>
            <p:nvPr/>
          </p:nvSpPr>
          <p:spPr>
            <a:xfrm>
              <a:off x="3309996" y="4960097"/>
              <a:ext cx="2354996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/>
                <a:t>mar-</a:t>
              </a:r>
              <a:r>
                <a:rPr lang="es-ES" sz="1400" dirty="0" err="1"/>
                <a:t>lizana</a:t>
              </a:r>
              <a:endParaRPr lang="es-ES" sz="1400" dirty="0"/>
            </a:p>
          </p:txBody>
        </p:sp>
        <p:pic>
          <p:nvPicPr>
            <p:cNvPr id="14" name="Picture 7" descr="Logotipo de linkedin - Iconos gratis de logo">
              <a:extLst>
                <a:ext uri="{FF2B5EF4-FFF2-40B4-BE49-F238E27FC236}">
                  <a16:creationId xmlns:a16="http://schemas.microsoft.com/office/drawing/2014/main" id="{DE1E2187-B00D-53B3-7448-28D8A61103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7283" y="4982286"/>
              <a:ext cx="369332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A910558E-FC53-B9C9-D9DF-E3D3B48684C4}"/>
              </a:ext>
            </a:extLst>
          </p:cNvPr>
          <p:cNvGrpSpPr/>
          <p:nvPr/>
        </p:nvGrpSpPr>
        <p:grpSpPr>
          <a:xfrm>
            <a:off x="8063823" y="2152057"/>
            <a:ext cx="2113282" cy="307777"/>
            <a:chOff x="2940664" y="5525056"/>
            <a:chExt cx="2817709" cy="410369"/>
          </a:xfrm>
        </p:grpSpPr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5555D5BB-74AF-8F60-E3F1-B852935BD1CD}"/>
                </a:ext>
              </a:extLst>
            </p:cNvPr>
            <p:cNvSpPr txBox="1"/>
            <p:nvPr/>
          </p:nvSpPr>
          <p:spPr>
            <a:xfrm>
              <a:off x="3403377" y="5525056"/>
              <a:ext cx="2354996" cy="4103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400" dirty="0" err="1"/>
                <a:t>akanemar</a:t>
              </a:r>
              <a:endParaRPr lang="es-ES" sz="1400" dirty="0"/>
            </a:p>
          </p:txBody>
        </p:sp>
        <p:pic>
          <p:nvPicPr>
            <p:cNvPr id="17" name="Picture 9" descr="Medium reveals (another) new logo – and it's a head ...">
              <a:extLst>
                <a:ext uri="{FF2B5EF4-FFF2-40B4-BE49-F238E27FC236}">
                  <a16:creationId xmlns:a16="http://schemas.microsoft.com/office/drawing/2014/main" id="{4BCC3510-BBDD-CAE1-7342-6187C045D6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89" t="9470" r="27124" b="12048"/>
            <a:stretch>
              <a:fillRect/>
            </a:stretch>
          </p:blipFill>
          <p:spPr bwMode="auto">
            <a:xfrm>
              <a:off x="2940664" y="5585289"/>
              <a:ext cx="369332" cy="330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CB83A5-01F9-30E8-3DB2-C650930FB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717" y="310468"/>
            <a:ext cx="12029953" cy="8543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Grandes </a:t>
            </a:r>
            <a:r>
              <a:rPr lang="en-US" sz="40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dilemas</a:t>
            </a:r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de la </a:t>
            </a:r>
            <a:r>
              <a:rPr lang="en-US" sz="40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vida</a:t>
            </a:r>
            <a:endParaRPr lang="en-US" sz="40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Imagen 10" descr="Código QR&#10;&#10;Descripción generada automáticamente">
            <a:extLst>
              <a:ext uri="{FF2B5EF4-FFF2-40B4-BE49-F238E27FC236}">
                <a16:creationId xmlns:a16="http://schemas.microsoft.com/office/drawing/2014/main" id="{6B9F10C7-1C3C-873E-78C4-FF4C8B4FF5E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" r="534" b="1"/>
          <a:stretch/>
        </p:blipFill>
        <p:spPr>
          <a:xfrm>
            <a:off x="6086546" y="2213227"/>
            <a:ext cx="2835664" cy="2891210"/>
          </a:xfrm>
          <a:prstGeom prst="rect">
            <a:avLst/>
          </a:prstGeom>
        </p:spPr>
      </p:pic>
      <p:pic>
        <p:nvPicPr>
          <p:cNvPr id="9" name="Marcador de contenido 7" descr="Código QR&#10;&#10;Descripción generada automáticamente">
            <a:extLst>
              <a:ext uri="{FF2B5EF4-FFF2-40B4-BE49-F238E27FC236}">
                <a16:creationId xmlns:a16="http://schemas.microsoft.com/office/drawing/2014/main" id="{79E88009-44A8-A185-9A77-6EA7B67F28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" r="1145" b="1"/>
          <a:stretch/>
        </p:blipFill>
        <p:spPr>
          <a:xfrm>
            <a:off x="3159525" y="2213227"/>
            <a:ext cx="2829441" cy="2891210"/>
          </a:xfrm>
          <a:prstGeom prst="rect">
            <a:avLst/>
          </a:prstGeom>
        </p:spPr>
      </p:pic>
      <p:pic>
        <p:nvPicPr>
          <p:cNvPr id="10" name="Imagen 9" descr="Código QR&#10;&#10;Descripción generada automáticamente">
            <a:extLst>
              <a:ext uri="{FF2B5EF4-FFF2-40B4-BE49-F238E27FC236}">
                <a16:creationId xmlns:a16="http://schemas.microsoft.com/office/drawing/2014/main" id="{8EF06EA4-0C5E-8CA0-F709-94F30F849F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" r="1132" b="1"/>
          <a:stretch/>
        </p:blipFill>
        <p:spPr>
          <a:xfrm>
            <a:off x="231496" y="2213228"/>
            <a:ext cx="2830342" cy="2891210"/>
          </a:xfrm>
          <a:prstGeom prst="rect">
            <a:avLst/>
          </a:prstGeom>
        </p:spPr>
      </p:pic>
      <p:pic>
        <p:nvPicPr>
          <p:cNvPr id="12" name="Imagen 11" descr="Código QR&#10;&#10;Descripción generada automáticamente">
            <a:extLst>
              <a:ext uri="{FF2B5EF4-FFF2-40B4-BE49-F238E27FC236}">
                <a16:creationId xmlns:a16="http://schemas.microsoft.com/office/drawing/2014/main" id="{0EBFC7DA-BFD0-C5D2-A230-A5F7398CAB6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" r="1282" b="1"/>
          <a:stretch/>
        </p:blipFill>
        <p:spPr>
          <a:xfrm>
            <a:off x="9020538" y="2213228"/>
            <a:ext cx="2829440" cy="289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122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 descr="Código QR&#10;&#10;Descripción generada automáticamente">
            <a:extLst>
              <a:ext uri="{FF2B5EF4-FFF2-40B4-BE49-F238E27FC236}">
                <a16:creationId xmlns:a16="http://schemas.microsoft.com/office/drawing/2014/main" id="{6B9F10C7-1C3C-873E-78C4-FF4C8B4FF5E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" r="534" b="1"/>
          <a:stretch/>
        </p:blipFill>
        <p:spPr>
          <a:xfrm>
            <a:off x="6086546" y="2213227"/>
            <a:ext cx="2835664" cy="2891210"/>
          </a:xfrm>
          <a:prstGeom prst="rect">
            <a:avLst/>
          </a:prstGeom>
        </p:spPr>
      </p:pic>
      <p:pic>
        <p:nvPicPr>
          <p:cNvPr id="9" name="Marcador de contenido 7" descr="Código QR&#10;&#10;Descripción generada automáticamente">
            <a:extLst>
              <a:ext uri="{FF2B5EF4-FFF2-40B4-BE49-F238E27FC236}">
                <a16:creationId xmlns:a16="http://schemas.microsoft.com/office/drawing/2014/main" id="{79E88009-44A8-A185-9A77-6EA7B67F28C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3" r="1145" b="1"/>
          <a:stretch/>
        </p:blipFill>
        <p:spPr>
          <a:xfrm>
            <a:off x="3159525" y="2213227"/>
            <a:ext cx="2829441" cy="2891210"/>
          </a:xfrm>
          <a:prstGeom prst="rect">
            <a:avLst/>
          </a:prstGeom>
        </p:spPr>
      </p:pic>
      <p:pic>
        <p:nvPicPr>
          <p:cNvPr id="10" name="Imagen 9" descr="Código QR&#10;&#10;Descripción generada automáticamente">
            <a:extLst>
              <a:ext uri="{FF2B5EF4-FFF2-40B4-BE49-F238E27FC236}">
                <a16:creationId xmlns:a16="http://schemas.microsoft.com/office/drawing/2014/main" id="{8EF06EA4-0C5E-8CA0-F709-94F30F849F0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" r="1132" b="1"/>
          <a:stretch/>
        </p:blipFill>
        <p:spPr>
          <a:xfrm>
            <a:off x="231496" y="2213228"/>
            <a:ext cx="2830342" cy="2891210"/>
          </a:xfrm>
          <a:prstGeom prst="rect">
            <a:avLst/>
          </a:prstGeom>
        </p:spPr>
      </p:pic>
      <p:pic>
        <p:nvPicPr>
          <p:cNvPr id="12" name="Imagen 11" descr="Código QR&#10;&#10;Descripción generada automáticamente">
            <a:extLst>
              <a:ext uri="{FF2B5EF4-FFF2-40B4-BE49-F238E27FC236}">
                <a16:creationId xmlns:a16="http://schemas.microsoft.com/office/drawing/2014/main" id="{0EBFC7DA-BFD0-C5D2-A230-A5F7398CAB6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" r="1282" b="1"/>
          <a:stretch/>
        </p:blipFill>
        <p:spPr>
          <a:xfrm>
            <a:off x="9020538" y="2213228"/>
            <a:ext cx="2829440" cy="2891210"/>
          </a:xfrm>
          <a:prstGeom prst="rect">
            <a:avLst/>
          </a:prstGeom>
        </p:spPr>
      </p:pic>
      <p:pic>
        <p:nvPicPr>
          <p:cNvPr id="3" name="amaia">
            <a:hlinkClick r:id="" action="ppaction://media"/>
            <a:extLst>
              <a:ext uri="{FF2B5EF4-FFF2-40B4-BE49-F238E27FC236}">
                <a16:creationId xmlns:a16="http://schemas.microsoft.com/office/drawing/2014/main" id="{0F2B4D3E-71B2-F98F-B706-214EAEB12F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672044" y="1002081"/>
            <a:ext cx="8859358" cy="4847573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7D21B8E9-6D71-7F2E-EBED-651EC7FEC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717" y="310468"/>
            <a:ext cx="12029953" cy="8543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Grandes </a:t>
            </a:r>
            <a:r>
              <a:rPr lang="en-US" sz="40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dilemas</a:t>
            </a:r>
            <a:r>
              <a:rPr lang="en-US" sz="40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de la </a:t>
            </a:r>
            <a:r>
              <a:rPr lang="en-US" sz="4000" kern="1200" dirty="0" err="1">
                <a:solidFill>
                  <a:schemeClr val="tx2"/>
                </a:solidFill>
                <a:latin typeface="+mj-lt"/>
                <a:ea typeface="+mj-ea"/>
                <a:cs typeface="+mj-cs"/>
              </a:rPr>
              <a:t>vida</a:t>
            </a:r>
            <a:endParaRPr lang="en-US" sz="40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8740957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795FF2CA-7DC1-403E-1132-7C928A6B8E77}"/>
              </a:ext>
            </a:extLst>
          </p:cNvPr>
          <p:cNvGrpSpPr/>
          <p:nvPr/>
        </p:nvGrpSpPr>
        <p:grpSpPr>
          <a:xfrm>
            <a:off x="5257712" y="1717888"/>
            <a:ext cx="8475022" cy="4030811"/>
            <a:chOff x="2030664" y="1854463"/>
            <a:chExt cx="8475022" cy="4030811"/>
          </a:xfrm>
        </p:grpSpPr>
        <p:sp>
          <p:nvSpPr>
            <p:cNvPr id="11" name="Rectángulo 10" descr="Castle scene">
              <a:extLst>
                <a:ext uri="{FF2B5EF4-FFF2-40B4-BE49-F238E27FC236}">
                  <a16:creationId xmlns:a16="http://schemas.microsoft.com/office/drawing/2014/main" id="{A0D9DCC8-266F-0686-2447-306F889CC757}"/>
                </a:ext>
              </a:extLst>
            </p:cNvPr>
            <p:cNvSpPr/>
            <p:nvPr/>
          </p:nvSpPr>
          <p:spPr>
            <a:xfrm>
              <a:off x="2030664" y="1854463"/>
              <a:ext cx="540000" cy="540000"/>
            </a:xfrm>
            <a:prstGeom prst="rect">
              <a:avLst/>
            </a:pr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id="{02D7E48F-B2DC-6847-704D-7531154D7670}"/>
                </a:ext>
              </a:extLst>
            </p:cNvPr>
            <p:cNvSpPr/>
            <p:nvPr/>
          </p:nvSpPr>
          <p:spPr>
            <a:xfrm>
              <a:off x="2785509" y="1935695"/>
              <a:ext cx="7720177" cy="353720"/>
            </a:xfrm>
            <a:custGeom>
              <a:avLst/>
              <a:gdLst>
                <a:gd name="connsiteX0" fmla="*/ 0 w 7720177"/>
                <a:gd name="connsiteY0" fmla="*/ 0 h 353720"/>
                <a:gd name="connsiteX1" fmla="*/ 7720177 w 7720177"/>
                <a:gd name="connsiteY1" fmla="*/ 0 h 353720"/>
                <a:gd name="connsiteX2" fmla="*/ 7720177 w 7720177"/>
                <a:gd name="connsiteY2" fmla="*/ 353720 h 353720"/>
                <a:gd name="connsiteX3" fmla="*/ 0 w 7720177"/>
                <a:gd name="connsiteY3" fmla="*/ 353720 h 353720"/>
                <a:gd name="connsiteX4" fmla="*/ 0 w 7720177"/>
                <a:gd name="connsiteY4" fmla="*/ 0 h 353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20177" h="353720">
                  <a:moveTo>
                    <a:pt x="0" y="0"/>
                  </a:moveTo>
                  <a:lnTo>
                    <a:pt x="7720177" y="0"/>
                  </a:lnTo>
                  <a:lnTo>
                    <a:pt x="7720177" y="353720"/>
                  </a:lnTo>
                  <a:lnTo>
                    <a:pt x="0" y="3537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7435" tIns="37435" rIns="37435" bIns="37435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en-US" sz="2400" kern="12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Casi</a:t>
              </a:r>
              <a:r>
                <a:rPr lang="en-US" sz="2400" kern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</a:t>
              </a:r>
              <a:r>
                <a:rPr lang="en-US" sz="2400" kern="12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Tiempo</a:t>
              </a:r>
              <a:r>
                <a:rPr lang="en-US" sz="2400" kern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real</a:t>
              </a:r>
            </a:p>
          </p:txBody>
        </p:sp>
        <p:sp>
          <p:nvSpPr>
            <p:cNvPr id="14" name="Rectángulo 13" descr="Marca de verificación">
              <a:extLst>
                <a:ext uri="{FF2B5EF4-FFF2-40B4-BE49-F238E27FC236}">
                  <a16:creationId xmlns:a16="http://schemas.microsoft.com/office/drawing/2014/main" id="{5736ABDD-0C74-A7B2-18BB-49BAA423907D}"/>
                </a:ext>
              </a:extLst>
            </p:cNvPr>
            <p:cNvSpPr/>
            <p:nvPr/>
          </p:nvSpPr>
          <p:spPr>
            <a:xfrm>
              <a:off x="2030664" y="2436265"/>
              <a:ext cx="540000" cy="540000"/>
            </a:xfrm>
            <a:prstGeom prst="rect">
              <a:avLst/>
            </a:pr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352535A8-8D40-C5E3-2023-407006C9D446}"/>
                </a:ext>
              </a:extLst>
            </p:cNvPr>
            <p:cNvSpPr/>
            <p:nvPr/>
          </p:nvSpPr>
          <p:spPr>
            <a:xfrm>
              <a:off x="2785509" y="2519482"/>
              <a:ext cx="7720177" cy="353720"/>
            </a:xfrm>
            <a:custGeom>
              <a:avLst/>
              <a:gdLst>
                <a:gd name="connsiteX0" fmla="*/ 0 w 7720177"/>
                <a:gd name="connsiteY0" fmla="*/ 0 h 353720"/>
                <a:gd name="connsiteX1" fmla="*/ 7720177 w 7720177"/>
                <a:gd name="connsiteY1" fmla="*/ 0 h 353720"/>
                <a:gd name="connsiteX2" fmla="*/ 7720177 w 7720177"/>
                <a:gd name="connsiteY2" fmla="*/ 353720 h 353720"/>
                <a:gd name="connsiteX3" fmla="*/ 0 w 7720177"/>
                <a:gd name="connsiteY3" fmla="*/ 353720 h 353720"/>
                <a:gd name="connsiteX4" fmla="*/ 0 w 7720177"/>
                <a:gd name="connsiteY4" fmla="*/ 0 h 353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20177" h="353720">
                  <a:moveTo>
                    <a:pt x="0" y="0"/>
                  </a:moveTo>
                  <a:lnTo>
                    <a:pt x="7720177" y="0"/>
                  </a:lnTo>
                  <a:lnTo>
                    <a:pt x="7720177" y="353720"/>
                  </a:lnTo>
                  <a:lnTo>
                    <a:pt x="0" y="3537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7435" tIns="37435" rIns="37435" bIns="37435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Modos</a:t>
              </a:r>
              <a:r>
                <a:rPr lang="en-US" sz="2400" kern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de </a:t>
              </a:r>
              <a:r>
                <a:rPr lang="en-US" sz="2400" kern="12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conexión</a:t>
              </a:r>
              <a:endParaRPr lang="en-US" sz="2400" kern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Rectángulo 16" descr="Base de datos">
              <a:extLst>
                <a:ext uri="{FF2B5EF4-FFF2-40B4-BE49-F238E27FC236}">
                  <a16:creationId xmlns:a16="http://schemas.microsoft.com/office/drawing/2014/main" id="{D458F61B-F71D-AE9D-5452-D53C577583FE}"/>
                </a:ext>
              </a:extLst>
            </p:cNvPr>
            <p:cNvSpPr/>
            <p:nvPr/>
          </p:nvSpPr>
          <p:spPr>
            <a:xfrm>
              <a:off x="2030664" y="3018067"/>
              <a:ext cx="540000" cy="540000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18" name="Forma libre: forma 17">
              <a:extLst>
                <a:ext uri="{FF2B5EF4-FFF2-40B4-BE49-F238E27FC236}">
                  <a16:creationId xmlns:a16="http://schemas.microsoft.com/office/drawing/2014/main" id="{A8181AC4-B00B-E9E6-BDA8-FF556BEB041F}"/>
                </a:ext>
              </a:extLst>
            </p:cNvPr>
            <p:cNvSpPr/>
            <p:nvPr/>
          </p:nvSpPr>
          <p:spPr>
            <a:xfrm>
              <a:off x="2785509" y="3103269"/>
              <a:ext cx="7720177" cy="353720"/>
            </a:xfrm>
            <a:custGeom>
              <a:avLst/>
              <a:gdLst>
                <a:gd name="connsiteX0" fmla="*/ 0 w 7720177"/>
                <a:gd name="connsiteY0" fmla="*/ 0 h 353720"/>
                <a:gd name="connsiteX1" fmla="*/ 7720177 w 7720177"/>
                <a:gd name="connsiteY1" fmla="*/ 0 h 353720"/>
                <a:gd name="connsiteX2" fmla="*/ 7720177 w 7720177"/>
                <a:gd name="connsiteY2" fmla="*/ 353720 h 353720"/>
                <a:gd name="connsiteX3" fmla="*/ 0 w 7720177"/>
                <a:gd name="connsiteY3" fmla="*/ 353720 h 353720"/>
                <a:gd name="connsiteX4" fmla="*/ 0 w 7720177"/>
                <a:gd name="connsiteY4" fmla="*/ 0 h 353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20177" h="353720">
                  <a:moveTo>
                    <a:pt x="0" y="0"/>
                  </a:moveTo>
                  <a:lnTo>
                    <a:pt x="7720177" y="0"/>
                  </a:lnTo>
                  <a:lnTo>
                    <a:pt x="7720177" y="353720"/>
                  </a:lnTo>
                  <a:lnTo>
                    <a:pt x="0" y="3537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7435" tIns="37435" rIns="37435" bIns="37435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Tipos</a:t>
              </a:r>
              <a:r>
                <a:rPr lang="en-US" sz="2400" kern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de datasets para </a:t>
              </a:r>
              <a:r>
                <a:rPr lang="en-US" sz="2400" kern="12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tiempo</a:t>
              </a:r>
              <a:r>
                <a:rPr lang="en-US" sz="2400" kern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real</a:t>
              </a:r>
            </a:p>
          </p:txBody>
        </p:sp>
        <p:sp>
          <p:nvSpPr>
            <p:cNvPr id="20" name="Rectángulo 19" descr="Usuario">
              <a:extLst>
                <a:ext uri="{FF2B5EF4-FFF2-40B4-BE49-F238E27FC236}">
                  <a16:creationId xmlns:a16="http://schemas.microsoft.com/office/drawing/2014/main" id="{CD6E4F56-D4E2-4119-7478-CAC8ABBA9D42}"/>
                </a:ext>
              </a:extLst>
            </p:cNvPr>
            <p:cNvSpPr/>
            <p:nvPr/>
          </p:nvSpPr>
          <p:spPr>
            <a:xfrm>
              <a:off x="2030664" y="3599869"/>
              <a:ext cx="540000" cy="540000"/>
            </a:xfrm>
            <a:prstGeom prst="rect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1" name="Forma libre: forma 20">
              <a:extLst>
                <a:ext uri="{FF2B5EF4-FFF2-40B4-BE49-F238E27FC236}">
                  <a16:creationId xmlns:a16="http://schemas.microsoft.com/office/drawing/2014/main" id="{269743EE-2CEB-92B8-7ECB-E2E390D02CC8}"/>
                </a:ext>
              </a:extLst>
            </p:cNvPr>
            <p:cNvSpPr/>
            <p:nvPr/>
          </p:nvSpPr>
          <p:spPr>
            <a:xfrm>
              <a:off x="2785509" y="3687056"/>
              <a:ext cx="7720177" cy="353720"/>
            </a:xfrm>
            <a:custGeom>
              <a:avLst/>
              <a:gdLst>
                <a:gd name="connsiteX0" fmla="*/ 0 w 7720177"/>
                <a:gd name="connsiteY0" fmla="*/ 0 h 353720"/>
                <a:gd name="connsiteX1" fmla="*/ 7720177 w 7720177"/>
                <a:gd name="connsiteY1" fmla="*/ 0 h 353720"/>
                <a:gd name="connsiteX2" fmla="*/ 7720177 w 7720177"/>
                <a:gd name="connsiteY2" fmla="*/ 353720 h 353720"/>
                <a:gd name="connsiteX3" fmla="*/ 0 w 7720177"/>
                <a:gd name="connsiteY3" fmla="*/ 353720 h 353720"/>
                <a:gd name="connsiteX4" fmla="*/ 0 w 7720177"/>
                <a:gd name="connsiteY4" fmla="*/ 0 h 353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20177" h="353720">
                  <a:moveTo>
                    <a:pt x="0" y="0"/>
                  </a:moveTo>
                  <a:lnTo>
                    <a:pt x="7720177" y="0"/>
                  </a:lnTo>
                  <a:lnTo>
                    <a:pt x="7720177" y="353720"/>
                  </a:lnTo>
                  <a:lnTo>
                    <a:pt x="0" y="3537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7435" tIns="37435" rIns="37435" bIns="37435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Creación del </a:t>
              </a:r>
              <a:r>
                <a:rPr lang="es-ES" sz="2400" kern="12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dataset</a:t>
              </a:r>
              <a:r>
                <a:rPr lang="es-ES" sz="2400" kern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e i</a:t>
              </a:r>
              <a:r>
                <a:rPr lang="en-US" sz="2400" kern="12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nserción</a:t>
              </a:r>
              <a:r>
                <a:rPr lang="en-US" sz="2400" kern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de </a:t>
              </a:r>
              <a:r>
                <a:rPr lang="en-US" sz="2400" kern="12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datos</a:t>
              </a:r>
              <a:endParaRPr lang="en-US" sz="2400" kern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3" name="Rectángulo 22" descr="Calculadora">
              <a:extLst>
                <a:ext uri="{FF2B5EF4-FFF2-40B4-BE49-F238E27FC236}">
                  <a16:creationId xmlns:a16="http://schemas.microsoft.com/office/drawing/2014/main" id="{B67A2A49-2C8E-4329-F37E-DFBF71C86E5A}"/>
                </a:ext>
              </a:extLst>
            </p:cNvPr>
            <p:cNvSpPr/>
            <p:nvPr/>
          </p:nvSpPr>
          <p:spPr>
            <a:xfrm>
              <a:off x="2030664" y="4181671"/>
              <a:ext cx="540000" cy="540000"/>
            </a:xfrm>
            <a:prstGeom prst="rect">
              <a:avLst/>
            </a:prstGeom>
            <a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4" name="Forma libre: forma 23">
              <a:extLst>
                <a:ext uri="{FF2B5EF4-FFF2-40B4-BE49-F238E27FC236}">
                  <a16:creationId xmlns:a16="http://schemas.microsoft.com/office/drawing/2014/main" id="{888F1A1C-298A-F423-8D0C-5A3ECCDE721F}"/>
                </a:ext>
              </a:extLst>
            </p:cNvPr>
            <p:cNvSpPr/>
            <p:nvPr/>
          </p:nvSpPr>
          <p:spPr>
            <a:xfrm>
              <a:off x="2785509" y="4270843"/>
              <a:ext cx="7720177" cy="353720"/>
            </a:xfrm>
            <a:custGeom>
              <a:avLst/>
              <a:gdLst>
                <a:gd name="connsiteX0" fmla="*/ 0 w 7720177"/>
                <a:gd name="connsiteY0" fmla="*/ 0 h 353720"/>
                <a:gd name="connsiteX1" fmla="*/ 7720177 w 7720177"/>
                <a:gd name="connsiteY1" fmla="*/ 0 h 353720"/>
                <a:gd name="connsiteX2" fmla="*/ 7720177 w 7720177"/>
                <a:gd name="connsiteY2" fmla="*/ 353720 h 353720"/>
                <a:gd name="connsiteX3" fmla="*/ 0 w 7720177"/>
                <a:gd name="connsiteY3" fmla="*/ 353720 h 353720"/>
                <a:gd name="connsiteX4" fmla="*/ 0 w 7720177"/>
                <a:gd name="connsiteY4" fmla="*/ 0 h 353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20177" h="353720">
                  <a:moveTo>
                    <a:pt x="0" y="0"/>
                  </a:moveTo>
                  <a:lnTo>
                    <a:pt x="7720177" y="0"/>
                  </a:lnTo>
                  <a:lnTo>
                    <a:pt x="7720177" y="353720"/>
                  </a:lnTo>
                  <a:lnTo>
                    <a:pt x="0" y="3537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7435" tIns="37435" rIns="37435" bIns="37435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Cálculos</a:t>
              </a:r>
              <a:r>
                <a:rPr lang="en-US" sz="2400" kern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sz="2400" kern="12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en</a:t>
              </a:r>
              <a:r>
                <a:rPr lang="en-US" sz="2400" kern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en-US" sz="2400" kern="12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los</a:t>
              </a:r>
              <a:r>
                <a:rPr lang="en-US" sz="2400" kern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datasets de </a:t>
              </a:r>
              <a:r>
                <a:rPr lang="en-US" sz="2400" kern="12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tiempo</a:t>
              </a:r>
              <a:r>
                <a:rPr lang="en-US" sz="2400" kern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real</a:t>
              </a:r>
            </a:p>
          </p:txBody>
        </p:sp>
        <p:sp>
          <p:nvSpPr>
            <p:cNvPr id="26" name="Rectángulo 25" descr="Bridge scene">
              <a:extLst>
                <a:ext uri="{FF2B5EF4-FFF2-40B4-BE49-F238E27FC236}">
                  <a16:creationId xmlns:a16="http://schemas.microsoft.com/office/drawing/2014/main" id="{99567DCB-8776-6364-CB03-A73488A10807}"/>
                </a:ext>
              </a:extLst>
            </p:cNvPr>
            <p:cNvSpPr/>
            <p:nvPr/>
          </p:nvSpPr>
          <p:spPr>
            <a:xfrm>
              <a:off x="2030664" y="4763473"/>
              <a:ext cx="540000" cy="540000"/>
            </a:xfrm>
            <a:prstGeom prst="rect">
              <a:avLst/>
            </a:prstGeom>
            <a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id="{EC1F7830-B885-E787-BF75-7598BFE90566}"/>
                </a:ext>
              </a:extLst>
            </p:cNvPr>
            <p:cNvSpPr/>
            <p:nvPr/>
          </p:nvSpPr>
          <p:spPr>
            <a:xfrm>
              <a:off x="2785509" y="4854630"/>
              <a:ext cx="7720177" cy="353720"/>
            </a:xfrm>
            <a:custGeom>
              <a:avLst/>
              <a:gdLst>
                <a:gd name="connsiteX0" fmla="*/ 0 w 7720177"/>
                <a:gd name="connsiteY0" fmla="*/ 0 h 353720"/>
                <a:gd name="connsiteX1" fmla="*/ 7720177 w 7720177"/>
                <a:gd name="connsiteY1" fmla="*/ 0 h 353720"/>
                <a:gd name="connsiteX2" fmla="*/ 7720177 w 7720177"/>
                <a:gd name="connsiteY2" fmla="*/ 353720 h 353720"/>
                <a:gd name="connsiteX3" fmla="*/ 0 w 7720177"/>
                <a:gd name="connsiteY3" fmla="*/ 353720 h 353720"/>
                <a:gd name="connsiteX4" fmla="*/ 0 w 7720177"/>
                <a:gd name="connsiteY4" fmla="*/ 0 h 353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20177" h="353720">
                  <a:moveTo>
                    <a:pt x="0" y="0"/>
                  </a:moveTo>
                  <a:lnTo>
                    <a:pt x="7720177" y="0"/>
                  </a:lnTo>
                  <a:lnTo>
                    <a:pt x="7720177" y="353720"/>
                  </a:lnTo>
                  <a:lnTo>
                    <a:pt x="0" y="3537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7435" tIns="37435" rIns="37435" bIns="37435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Arquitectura</a:t>
              </a:r>
              <a:endParaRPr lang="en-US" sz="2400" kern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Rectángulo 28" descr="Reproducir">
              <a:extLst>
                <a:ext uri="{FF2B5EF4-FFF2-40B4-BE49-F238E27FC236}">
                  <a16:creationId xmlns:a16="http://schemas.microsoft.com/office/drawing/2014/main" id="{45246A20-956C-67BA-D1E3-BAD17BEC56ED}"/>
                </a:ext>
              </a:extLst>
            </p:cNvPr>
            <p:cNvSpPr/>
            <p:nvPr/>
          </p:nvSpPr>
          <p:spPr>
            <a:xfrm>
              <a:off x="2030664" y="5345274"/>
              <a:ext cx="540000" cy="540000"/>
            </a:xfrm>
            <a:prstGeom prst="rect">
              <a:avLst/>
            </a:prstGeom>
            <a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s-ES" dirty="0"/>
            </a:p>
          </p:txBody>
        </p:sp>
        <p:sp>
          <p:nvSpPr>
            <p:cNvPr id="30" name="Forma libre: forma 29">
              <a:extLst>
                <a:ext uri="{FF2B5EF4-FFF2-40B4-BE49-F238E27FC236}">
                  <a16:creationId xmlns:a16="http://schemas.microsoft.com/office/drawing/2014/main" id="{9896775D-64AA-1DDD-AE72-8146AD42DE96}"/>
                </a:ext>
              </a:extLst>
            </p:cNvPr>
            <p:cNvSpPr/>
            <p:nvPr/>
          </p:nvSpPr>
          <p:spPr>
            <a:xfrm>
              <a:off x="2785509" y="5438414"/>
              <a:ext cx="7720177" cy="353720"/>
            </a:xfrm>
            <a:custGeom>
              <a:avLst/>
              <a:gdLst>
                <a:gd name="connsiteX0" fmla="*/ 0 w 7720177"/>
                <a:gd name="connsiteY0" fmla="*/ 0 h 353720"/>
                <a:gd name="connsiteX1" fmla="*/ 7720177 w 7720177"/>
                <a:gd name="connsiteY1" fmla="*/ 0 h 353720"/>
                <a:gd name="connsiteX2" fmla="*/ 7720177 w 7720177"/>
                <a:gd name="connsiteY2" fmla="*/ 353720 h 353720"/>
                <a:gd name="connsiteX3" fmla="*/ 0 w 7720177"/>
                <a:gd name="connsiteY3" fmla="*/ 353720 h 353720"/>
                <a:gd name="connsiteX4" fmla="*/ 0 w 7720177"/>
                <a:gd name="connsiteY4" fmla="*/ 0 h 353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20177" h="353720">
                  <a:moveTo>
                    <a:pt x="0" y="0"/>
                  </a:moveTo>
                  <a:lnTo>
                    <a:pt x="7720177" y="0"/>
                  </a:lnTo>
                  <a:lnTo>
                    <a:pt x="7720177" y="353720"/>
                  </a:lnTo>
                  <a:lnTo>
                    <a:pt x="0" y="35372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2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2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7435" tIns="37435" rIns="37435" bIns="37435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Demo</a:t>
              </a:r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2294377F-32CB-9418-E966-C52B0712B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9048" y="1"/>
            <a:ext cx="6076062" cy="1060256"/>
          </a:xfrm>
        </p:spPr>
        <p:txBody>
          <a:bodyPr>
            <a:normAutofit/>
          </a:bodyPr>
          <a:lstStyle/>
          <a:p>
            <a:r>
              <a:rPr lang="es-ES" dirty="0"/>
              <a:t>Agenda</a:t>
            </a:r>
          </a:p>
        </p:txBody>
      </p:sp>
      <p:sp>
        <p:nvSpPr>
          <p:cNvPr id="2" name="Rectángulo 1" descr="Base de datos">
            <a:extLst>
              <a:ext uri="{FF2B5EF4-FFF2-40B4-BE49-F238E27FC236}">
                <a16:creationId xmlns:a16="http://schemas.microsoft.com/office/drawing/2014/main" id="{ADD627A3-1EAA-2E52-9AEE-419A78E0B0F4}"/>
              </a:ext>
            </a:extLst>
          </p:cNvPr>
          <p:cNvSpPr/>
          <p:nvPr/>
        </p:nvSpPr>
        <p:spPr>
          <a:xfrm>
            <a:off x="5526376" y="6487563"/>
            <a:ext cx="300960" cy="300960"/>
          </a:xfrm>
          <a:prstGeom prst="rect">
            <a:avLst/>
          </a:prstGeom>
          <a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 dirty="0"/>
          </a:p>
        </p:txBody>
      </p:sp>
      <p:sp>
        <p:nvSpPr>
          <p:cNvPr id="3" name="Rectángulo 2" descr="Usuario">
            <a:extLst>
              <a:ext uri="{FF2B5EF4-FFF2-40B4-BE49-F238E27FC236}">
                <a16:creationId xmlns:a16="http://schemas.microsoft.com/office/drawing/2014/main" id="{F6CD02D2-6F72-ED55-36BA-F2F56E524202}"/>
              </a:ext>
            </a:extLst>
          </p:cNvPr>
          <p:cNvSpPr/>
          <p:nvPr/>
        </p:nvSpPr>
        <p:spPr>
          <a:xfrm>
            <a:off x="5945520" y="6487563"/>
            <a:ext cx="300960" cy="300960"/>
          </a:xfrm>
          <a:prstGeom prst="rect">
            <a:avLst/>
          </a:prstGeom>
          <a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4" name="Rectángulo 3" descr="Calculadora">
            <a:extLst>
              <a:ext uri="{FF2B5EF4-FFF2-40B4-BE49-F238E27FC236}">
                <a16:creationId xmlns:a16="http://schemas.microsoft.com/office/drawing/2014/main" id="{0AC4D930-DF90-84B7-C052-0C45246DFC8E}"/>
              </a:ext>
            </a:extLst>
          </p:cNvPr>
          <p:cNvSpPr/>
          <p:nvPr/>
        </p:nvSpPr>
        <p:spPr>
          <a:xfrm>
            <a:off x="6364664" y="6487563"/>
            <a:ext cx="300960" cy="300960"/>
          </a:xfrm>
          <a:prstGeom prst="rect">
            <a:avLst/>
          </a:prstGeom>
          <a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5" name="Rectángulo 4" descr="Bridge scene">
            <a:extLst>
              <a:ext uri="{FF2B5EF4-FFF2-40B4-BE49-F238E27FC236}">
                <a16:creationId xmlns:a16="http://schemas.microsoft.com/office/drawing/2014/main" id="{8AC90195-66CA-0B48-BF16-04FD346A85E7}"/>
              </a:ext>
            </a:extLst>
          </p:cNvPr>
          <p:cNvSpPr/>
          <p:nvPr/>
        </p:nvSpPr>
        <p:spPr>
          <a:xfrm>
            <a:off x="6783808" y="6487563"/>
            <a:ext cx="300960" cy="300960"/>
          </a:xfrm>
          <a:prstGeom prst="rect">
            <a:avLst/>
          </a:prstGeom>
          <a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6" name="Rectángulo 5" descr="Reproducir">
            <a:extLst>
              <a:ext uri="{FF2B5EF4-FFF2-40B4-BE49-F238E27FC236}">
                <a16:creationId xmlns:a16="http://schemas.microsoft.com/office/drawing/2014/main" id="{6FB5440C-DAD9-BC8F-B2DA-B788467C64D2}"/>
              </a:ext>
            </a:extLst>
          </p:cNvPr>
          <p:cNvSpPr/>
          <p:nvPr/>
        </p:nvSpPr>
        <p:spPr>
          <a:xfrm>
            <a:off x="7202951" y="6487563"/>
            <a:ext cx="300960" cy="300960"/>
          </a:xfrm>
          <a:prstGeom prst="rect">
            <a:avLst/>
          </a:prstGeom>
          <a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7" name="Rectángulo 6" descr="Castle scene">
            <a:extLst>
              <a:ext uri="{FF2B5EF4-FFF2-40B4-BE49-F238E27FC236}">
                <a16:creationId xmlns:a16="http://schemas.microsoft.com/office/drawing/2014/main" id="{23A6A318-48A3-5B44-FF4F-C944FD57B5D2}"/>
              </a:ext>
            </a:extLst>
          </p:cNvPr>
          <p:cNvSpPr/>
          <p:nvPr/>
        </p:nvSpPr>
        <p:spPr>
          <a:xfrm>
            <a:off x="4688088" y="6487563"/>
            <a:ext cx="300960" cy="300960"/>
          </a:xfrm>
          <a:prstGeom prst="rect">
            <a:avLst/>
          </a:pr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Rectángulo 7" descr="Marca de verificación">
            <a:extLst>
              <a:ext uri="{FF2B5EF4-FFF2-40B4-BE49-F238E27FC236}">
                <a16:creationId xmlns:a16="http://schemas.microsoft.com/office/drawing/2014/main" id="{349213C7-6D90-48E2-BCE3-70F11925159D}"/>
              </a:ext>
            </a:extLst>
          </p:cNvPr>
          <p:cNvSpPr/>
          <p:nvPr/>
        </p:nvSpPr>
        <p:spPr>
          <a:xfrm>
            <a:off x="5107232" y="6487563"/>
            <a:ext cx="300960" cy="300960"/>
          </a:xfrm>
          <a:prstGeom prst="rect">
            <a:avLst/>
          </a:pr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 dirty="0"/>
          </a:p>
        </p:txBody>
      </p:sp>
      <p:pic>
        <p:nvPicPr>
          <p:cNvPr id="33" name="Imagen 32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418A25F4-F9EC-5378-5F20-A230F2F8B09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4641353" cy="6855342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ítulo 1">
            <a:extLst>
              <a:ext uri="{FF2B5EF4-FFF2-40B4-BE49-F238E27FC236}">
                <a16:creationId xmlns:a16="http://schemas.microsoft.com/office/drawing/2014/main" id="{59EB9D44-2D65-9CF2-6DF7-22D49C39B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536" y="0"/>
            <a:ext cx="10515600" cy="1037968"/>
          </a:xfrm>
        </p:spPr>
        <p:txBody>
          <a:bodyPr>
            <a:normAutofit/>
          </a:bodyPr>
          <a:lstStyle/>
          <a:p>
            <a:r>
              <a:rPr lang="es-ES" dirty="0"/>
              <a:t>(Casi) Tiempo real</a:t>
            </a: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02629B5F-6C10-9343-286D-1C45F4D1AA26}"/>
              </a:ext>
            </a:extLst>
          </p:cNvPr>
          <p:cNvSpPr txBox="1">
            <a:spLocks noChangeArrowheads="1"/>
          </p:cNvSpPr>
          <p:nvPr/>
        </p:nvSpPr>
        <p:spPr>
          <a:xfrm>
            <a:off x="3047508" y="1883684"/>
            <a:ext cx="7329355" cy="30906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s-ES" altLang="es-ES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Söhne"/>
              </a:rPr>
              <a:t>El análisis en tiempo real es un 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öhne"/>
              </a:rPr>
              <a:t>enfoque de procesamiento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Söhne"/>
              </a:rPr>
              <a:t> de datos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Söhne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Söhne"/>
              </a:rPr>
              <a:t>que permite la 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öhne"/>
              </a:rPr>
              <a:t>adquisición, procesamiento y análisis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Söhne"/>
              </a:rPr>
              <a:t> de datos de manera continua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dirty="0">
              <a:solidFill>
                <a:schemeClr val="tx1">
                  <a:lumMod val="75000"/>
                  <a:lumOff val="25000"/>
                </a:schemeClr>
              </a:solidFill>
              <a:latin typeface="Söhne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Söhne"/>
              </a:rPr>
              <a:t>y </a:t>
            </a:r>
            <a:r>
              <a:rPr lang="es-ES" b="1" dirty="0">
                <a:solidFill>
                  <a:schemeClr val="tx1">
                    <a:lumMod val="75000"/>
                    <a:lumOff val="25000"/>
                  </a:schemeClr>
                </a:solidFill>
                <a:latin typeface="Söhne"/>
              </a:rPr>
              <a:t>casi instantánea</a:t>
            </a:r>
            <a:r>
              <a:rPr lang="es-ES" dirty="0">
                <a:solidFill>
                  <a:schemeClr val="tx1">
                    <a:lumMod val="75000"/>
                    <a:lumOff val="25000"/>
                  </a:schemeClr>
                </a:solidFill>
                <a:latin typeface="Söhne"/>
              </a:rPr>
              <a:t> a medida que se generan.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ES" altLang="es-ES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1133A81-955E-6AC6-40FB-DB34E809BD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348" t="35653" r="43441" b="48164"/>
          <a:stretch/>
        </p:blipFill>
        <p:spPr>
          <a:xfrm>
            <a:off x="1977335" y="2113260"/>
            <a:ext cx="865217" cy="7285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7C9E8E5-D3EE-4A59-9BFF-FB196768C9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987" t="53027" r="42899" b="27753"/>
          <a:stretch/>
        </p:blipFill>
        <p:spPr>
          <a:xfrm>
            <a:off x="1982446" y="3270047"/>
            <a:ext cx="865218" cy="794874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A29A1AA-E38D-814F-D675-8B0C8B4977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35" t="72586" r="40632" b="9803"/>
          <a:stretch/>
        </p:blipFill>
        <p:spPr>
          <a:xfrm>
            <a:off x="1861175" y="4292266"/>
            <a:ext cx="1139626" cy="682050"/>
          </a:xfrm>
          <a:prstGeom prst="rect">
            <a:avLst/>
          </a:prstGeom>
        </p:spPr>
      </p:pic>
      <p:sp>
        <p:nvSpPr>
          <p:cNvPr id="3" name="Rectángulo 2" descr="Base de datos">
            <a:extLst>
              <a:ext uri="{FF2B5EF4-FFF2-40B4-BE49-F238E27FC236}">
                <a16:creationId xmlns:a16="http://schemas.microsoft.com/office/drawing/2014/main" id="{428E33CD-61EF-47C3-4BDD-5F179CEE786B}"/>
              </a:ext>
            </a:extLst>
          </p:cNvPr>
          <p:cNvSpPr/>
          <p:nvPr/>
        </p:nvSpPr>
        <p:spPr>
          <a:xfrm>
            <a:off x="5526376" y="6487563"/>
            <a:ext cx="300960" cy="30096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 dirty="0"/>
          </a:p>
        </p:txBody>
      </p:sp>
      <p:sp>
        <p:nvSpPr>
          <p:cNvPr id="4" name="Rectángulo 3" descr="Usuario">
            <a:extLst>
              <a:ext uri="{FF2B5EF4-FFF2-40B4-BE49-F238E27FC236}">
                <a16:creationId xmlns:a16="http://schemas.microsoft.com/office/drawing/2014/main" id="{B0E232D4-827C-E867-88C4-935C41B82AAD}"/>
              </a:ext>
            </a:extLst>
          </p:cNvPr>
          <p:cNvSpPr/>
          <p:nvPr/>
        </p:nvSpPr>
        <p:spPr>
          <a:xfrm>
            <a:off x="5945520" y="6487563"/>
            <a:ext cx="300960" cy="300960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5" name="Rectángulo 4" descr="Calculadora">
            <a:extLst>
              <a:ext uri="{FF2B5EF4-FFF2-40B4-BE49-F238E27FC236}">
                <a16:creationId xmlns:a16="http://schemas.microsoft.com/office/drawing/2014/main" id="{5D741CD0-4AC6-7436-58D4-A9308967A864}"/>
              </a:ext>
            </a:extLst>
          </p:cNvPr>
          <p:cNvSpPr/>
          <p:nvPr/>
        </p:nvSpPr>
        <p:spPr>
          <a:xfrm>
            <a:off x="6364664" y="6487563"/>
            <a:ext cx="300960" cy="300960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9" name="Rectángulo 8" descr="Bridge scene">
            <a:extLst>
              <a:ext uri="{FF2B5EF4-FFF2-40B4-BE49-F238E27FC236}">
                <a16:creationId xmlns:a16="http://schemas.microsoft.com/office/drawing/2014/main" id="{C2F18B87-1E3A-9CFC-8E72-C900B7B8C4B5}"/>
              </a:ext>
            </a:extLst>
          </p:cNvPr>
          <p:cNvSpPr/>
          <p:nvPr/>
        </p:nvSpPr>
        <p:spPr>
          <a:xfrm>
            <a:off x="6783808" y="6487563"/>
            <a:ext cx="300960" cy="300960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0" name="Rectángulo 9" descr="Reproducir">
            <a:extLst>
              <a:ext uri="{FF2B5EF4-FFF2-40B4-BE49-F238E27FC236}">
                <a16:creationId xmlns:a16="http://schemas.microsoft.com/office/drawing/2014/main" id="{50BDB003-4232-7CA8-4EC1-552C1F6C6A5C}"/>
              </a:ext>
            </a:extLst>
          </p:cNvPr>
          <p:cNvSpPr/>
          <p:nvPr/>
        </p:nvSpPr>
        <p:spPr>
          <a:xfrm>
            <a:off x="7202951" y="6487563"/>
            <a:ext cx="300960" cy="300960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1" name="Rectángulo 10" descr="Castle scene">
            <a:extLst>
              <a:ext uri="{FF2B5EF4-FFF2-40B4-BE49-F238E27FC236}">
                <a16:creationId xmlns:a16="http://schemas.microsoft.com/office/drawing/2014/main" id="{0FA64471-12F2-6380-B9BA-9E3D4C43B4E2}"/>
              </a:ext>
            </a:extLst>
          </p:cNvPr>
          <p:cNvSpPr/>
          <p:nvPr/>
        </p:nvSpPr>
        <p:spPr>
          <a:xfrm>
            <a:off x="4688088" y="6487563"/>
            <a:ext cx="300960" cy="300960"/>
          </a:xfrm>
          <a:prstGeom prst="rect">
            <a:avLst/>
          </a:pr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2" name="Rectángulo 11" descr="Marca de verificación">
            <a:extLst>
              <a:ext uri="{FF2B5EF4-FFF2-40B4-BE49-F238E27FC236}">
                <a16:creationId xmlns:a16="http://schemas.microsoft.com/office/drawing/2014/main" id="{F41B9DD9-A852-92C9-3833-AD7A6C25AB88}"/>
              </a:ext>
            </a:extLst>
          </p:cNvPr>
          <p:cNvSpPr/>
          <p:nvPr/>
        </p:nvSpPr>
        <p:spPr>
          <a:xfrm>
            <a:off x="5107232" y="6487563"/>
            <a:ext cx="300960" cy="300960"/>
          </a:xfrm>
          <a:prstGeom prst="rect">
            <a:avLst/>
          </a:pr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 dirty="0"/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ítulo 1">
            <a:extLst>
              <a:ext uri="{FF2B5EF4-FFF2-40B4-BE49-F238E27FC236}">
                <a16:creationId xmlns:a16="http://schemas.microsoft.com/office/drawing/2014/main" id="{B6A6D1F1-B04E-7213-5380-94F364F66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536" y="0"/>
            <a:ext cx="10515600" cy="1013254"/>
          </a:xfrm>
        </p:spPr>
        <p:txBody>
          <a:bodyPr>
            <a:normAutofit/>
          </a:bodyPr>
          <a:lstStyle/>
          <a:p>
            <a:r>
              <a:rPr lang="es-ES" dirty="0"/>
              <a:t>¿Realmente necesitas tiempo real?</a:t>
            </a:r>
          </a:p>
        </p:txBody>
      </p:sp>
      <p:graphicFrame>
        <p:nvGraphicFramePr>
          <p:cNvPr id="7187" name="Marcador de contenido 2">
            <a:extLst>
              <a:ext uri="{FF2B5EF4-FFF2-40B4-BE49-F238E27FC236}">
                <a16:creationId xmlns:a16="http://schemas.microsoft.com/office/drawing/2014/main" id="{5C2E3253-2B61-6F0E-87FD-68017CCCACE9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268951458"/>
              </p:ext>
            </p:extLst>
          </p:nvPr>
        </p:nvGraphicFramePr>
        <p:xfrm>
          <a:off x="976963" y="2255806"/>
          <a:ext cx="10238074" cy="3132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Rectángulo 8" descr="Base de datos">
            <a:extLst>
              <a:ext uri="{FF2B5EF4-FFF2-40B4-BE49-F238E27FC236}">
                <a16:creationId xmlns:a16="http://schemas.microsoft.com/office/drawing/2014/main" id="{C40DB08F-3A76-ECC3-5079-90E5DE8F26E4}"/>
              </a:ext>
            </a:extLst>
          </p:cNvPr>
          <p:cNvSpPr/>
          <p:nvPr/>
        </p:nvSpPr>
        <p:spPr>
          <a:xfrm>
            <a:off x="5526376" y="6487563"/>
            <a:ext cx="300960" cy="300960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 dirty="0"/>
          </a:p>
        </p:txBody>
      </p:sp>
      <p:sp>
        <p:nvSpPr>
          <p:cNvPr id="10" name="Rectángulo 9" descr="Usuario">
            <a:extLst>
              <a:ext uri="{FF2B5EF4-FFF2-40B4-BE49-F238E27FC236}">
                <a16:creationId xmlns:a16="http://schemas.microsoft.com/office/drawing/2014/main" id="{E64B0BAA-4A33-4E09-5031-1E1B1F16F297}"/>
              </a:ext>
            </a:extLst>
          </p:cNvPr>
          <p:cNvSpPr/>
          <p:nvPr/>
        </p:nvSpPr>
        <p:spPr>
          <a:xfrm>
            <a:off x="5945520" y="6487563"/>
            <a:ext cx="300960" cy="300960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1" name="Rectángulo 10" descr="Calculadora">
            <a:extLst>
              <a:ext uri="{FF2B5EF4-FFF2-40B4-BE49-F238E27FC236}">
                <a16:creationId xmlns:a16="http://schemas.microsoft.com/office/drawing/2014/main" id="{67441748-294B-F545-8453-A266B60061A4}"/>
              </a:ext>
            </a:extLst>
          </p:cNvPr>
          <p:cNvSpPr/>
          <p:nvPr/>
        </p:nvSpPr>
        <p:spPr>
          <a:xfrm>
            <a:off x="6364664" y="6487563"/>
            <a:ext cx="300960" cy="300960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2" name="Rectángulo 11" descr="Bridge scene">
            <a:extLst>
              <a:ext uri="{FF2B5EF4-FFF2-40B4-BE49-F238E27FC236}">
                <a16:creationId xmlns:a16="http://schemas.microsoft.com/office/drawing/2014/main" id="{4E4650CC-F63C-E672-3F8F-DAB220D905A8}"/>
              </a:ext>
            </a:extLst>
          </p:cNvPr>
          <p:cNvSpPr/>
          <p:nvPr/>
        </p:nvSpPr>
        <p:spPr>
          <a:xfrm>
            <a:off x="6783808" y="6487563"/>
            <a:ext cx="300960" cy="300960"/>
          </a:xfrm>
          <a:prstGeom prst="rect">
            <a:avLst/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3" name="Rectángulo 12" descr="Reproducir">
            <a:extLst>
              <a:ext uri="{FF2B5EF4-FFF2-40B4-BE49-F238E27FC236}">
                <a16:creationId xmlns:a16="http://schemas.microsoft.com/office/drawing/2014/main" id="{B6A6A5F7-A2F2-9702-3DA8-757136A2620F}"/>
              </a:ext>
            </a:extLst>
          </p:cNvPr>
          <p:cNvSpPr/>
          <p:nvPr/>
        </p:nvSpPr>
        <p:spPr>
          <a:xfrm>
            <a:off x="7202951" y="6487563"/>
            <a:ext cx="300960" cy="300960"/>
          </a:xfrm>
          <a:prstGeom prst="rect">
            <a:avLst/>
          </a:prstGeom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4" name="Rectángulo 13" descr="Castle scene">
            <a:extLst>
              <a:ext uri="{FF2B5EF4-FFF2-40B4-BE49-F238E27FC236}">
                <a16:creationId xmlns:a16="http://schemas.microsoft.com/office/drawing/2014/main" id="{D485BE91-AF48-FEC7-1151-93DEA0914CBD}"/>
              </a:ext>
            </a:extLst>
          </p:cNvPr>
          <p:cNvSpPr/>
          <p:nvPr/>
        </p:nvSpPr>
        <p:spPr>
          <a:xfrm>
            <a:off x="4688088" y="6487563"/>
            <a:ext cx="300960" cy="300960"/>
          </a:xfrm>
          <a:prstGeom prst="rect">
            <a:avLst/>
          </a:pr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5" name="Rectángulo 14" descr="Marca de verificación">
            <a:extLst>
              <a:ext uri="{FF2B5EF4-FFF2-40B4-BE49-F238E27FC236}">
                <a16:creationId xmlns:a16="http://schemas.microsoft.com/office/drawing/2014/main" id="{37D8EE80-7AFB-48EF-E5F9-D909B2226E4C}"/>
              </a:ext>
            </a:extLst>
          </p:cNvPr>
          <p:cNvSpPr/>
          <p:nvPr/>
        </p:nvSpPr>
        <p:spPr>
          <a:xfrm>
            <a:off x="5107232" y="6487563"/>
            <a:ext cx="300960" cy="300960"/>
          </a:xfrm>
          <a:prstGeom prst="rect">
            <a:avLst/>
          </a:pr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 dirty="0"/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Código QR&#10;&#10;Descripción generada automáticamente">
            <a:extLst>
              <a:ext uri="{FF2B5EF4-FFF2-40B4-BE49-F238E27FC236}">
                <a16:creationId xmlns:a16="http://schemas.microsoft.com/office/drawing/2014/main" id="{CA62E5A0-33FD-0BC3-D6FC-AE0690F7D4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6548" y="-24714"/>
            <a:ext cx="6434880" cy="643488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1C3075D-223B-8BDF-1286-3B24662A1D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720" y="0"/>
            <a:ext cx="10515600" cy="1016779"/>
          </a:xfrm>
        </p:spPr>
        <p:txBody>
          <a:bodyPr/>
          <a:lstStyle/>
          <a:p>
            <a:r>
              <a:rPr lang="es-ES" dirty="0"/>
              <a:t>Modos de conexión </a:t>
            </a:r>
          </a:p>
        </p:txBody>
      </p: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42CDB639-F2FC-9A8E-96A5-0932EFE0928D}"/>
              </a:ext>
            </a:extLst>
          </p:cNvPr>
          <p:cNvSpPr/>
          <p:nvPr/>
        </p:nvSpPr>
        <p:spPr>
          <a:xfrm>
            <a:off x="1612134" y="1628577"/>
            <a:ext cx="3240000" cy="76732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0013" indent="-214313" algn="ctr"/>
            <a:r>
              <a:rPr lang="es-E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Import</a:t>
            </a:r>
            <a:r>
              <a:rPr lang="es-E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</a:t>
            </a: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524DF360-8C9F-142C-B804-0E4656FAEBA9}"/>
              </a:ext>
            </a:extLst>
          </p:cNvPr>
          <p:cNvSpPr/>
          <p:nvPr/>
        </p:nvSpPr>
        <p:spPr>
          <a:xfrm>
            <a:off x="1612134" y="2686594"/>
            <a:ext cx="3240000" cy="76732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0013" indent="-214313" algn="ctr"/>
            <a:r>
              <a:rPr lang="es-E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DirectQuery</a:t>
            </a:r>
            <a:endParaRPr lang="es-ES" sz="2400" dirty="0">
              <a:solidFill>
                <a:schemeClr val="tx1">
                  <a:lumMod val="50000"/>
                  <a:lumOff val="50000"/>
                </a:schemeClr>
              </a:solidFill>
              <a:latin typeface="Söhne"/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F9923627-E72A-4D42-856C-C39B5691C2D7}"/>
              </a:ext>
            </a:extLst>
          </p:cNvPr>
          <p:cNvSpPr/>
          <p:nvPr/>
        </p:nvSpPr>
        <p:spPr>
          <a:xfrm>
            <a:off x="1612134" y="4802629"/>
            <a:ext cx="3240000" cy="76732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99695" indent="-213995" algn="ctr"/>
            <a:r>
              <a:rPr lang="es-E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Hybrid</a:t>
            </a:r>
            <a:r>
              <a:rPr lang="es-E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 </a:t>
            </a:r>
            <a:r>
              <a:rPr lang="es-E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Models</a:t>
            </a:r>
            <a:endParaRPr lang="es-ES" sz="2400" dirty="0">
              <a:solidFill>
                <a:schemeClr val="tx1">
                  <a:lumMod val="50000"/>
                  <a:lumOff val="50000"/>
                </a:schemeClr>
              </a:solidFill>
              <a:latin typeface="Söhne"/>
            </a:endParaRP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8EC1F075-8812-FAE8-6AF7-66C1B33FEFD9}"/>
              </a:ext>
            </a:extLst>
          </p:cNvPr>
          <p:cNvSpPr/>
          <p:nvPr/>
        </p:nvSpPr>
        <p:spPr>
          <a:xfrm>
            <a:off x="1612134" y="3744611"/>
            <a:ext cx="3240000" cy="76732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00013" indent="-214313" algn="ctr"/>
            <a:r>
              <a:rPr lang="es-E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Live </a:t>
            </a:r>
            <a:r>
              <a:rPr lang="es-E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Söhne"/>
              </a:rPr>
              <a:t>Connection</a:t>
            </a:r>
            <a:endParaRPr lang="es-ES" sz="2400" dirty="0">
              <a:solidFill>
                <a:schemeClr val="tx1">
                  <a:lumMod val="50000"/>
                  <a:lumOff val="50000"/>
                </a:schemeClr>
              </a:solidFill>
              <a:latin typeface="Söhne"/>
            </a:endParaRPr>
          </a:p>
        </p:txBody>
      </p:sp>
      <p:sp>
        <p:nvSpPr>
          <p:cNvPr id="5" name="Rectángulo 4" descr="Base de datos">
            <a:extLst>
              <a:ext uri="{FF2B5EF4-FFF2-40B4-BE49-F238E27FC236}">
                <a16:creationId xmlns:a16="http://schemas.microsoft.com/office/drawing/2014/main" id="{7182B843-F5F9-D569-36A6-AF84A02E9F47}"/>
              </a:ext>
            </a:extLst>
          </p:cNvPr>
          <p:cNvSpPr/>
          <p:nvPr/>
        </p:nvSpPr>
        <p:spPr>
          <a:xfrm>
            <a:off x="5526376" y="6487563"/>
            <a:ext cx="300960" cy="300960"/>
          </a:xfrm>
          <a:prstGeom prst="rect">
            <a:avLst/>
          </a:pr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 dirty="0"/>
          </a:p>
        </p:txBody>
      </p:sp>
      <p:sp>
        <p:nvSpPr>
          <p:cNvPr id="6" name="Rectángulo 5" descr="Usuario">
            <a:extLst>
              <a:ext uri="{FF2B5EF4-FFF2-40B4-BE49-F238E27FC236}">
                <a16:creationId xmlns:a16="http://schemas.microsoft.com/office/drawing/2014/main" id="{4D8A815C-D115-0CEE-090A-C258D929B179}"/>
              </a:ext>
            </a:extLst>
          </p:cNvPr>
          <p:cNvSpPr/>
          <p:nvPr/>
        </p:nvSpPr>
        <p:spPr>
          <a:xfrm>
            <a:off x="5945520" y="6487563"/>
            <a:ext cx="300960" cy="300960"/>
          </a:xfrm>
          <a:prstGeom prst="rect">
            <a:avLst/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7" name="Rectángulo 6" descr="Calculadora">
            <a:extLst>
              <a:ext uri="{FF2B5EF4-FFF2-40B4-BE49-F238E27FC236}">
                <a16:creationId xmlns:a16="http://schemas.microsoft.com/office/drawing/2014/main" id="{524F8044-9F48-90F4-0868-40815AAE8D23}"/>
              </a:ext>
            </a:extLst>
          </p:cNvPr>
          <p:cNvSpPr/>
          <p:nvPr/>
        </p:nvSpPr>
        <p:spPr>
          <a:xfrm>
            <a:off x="6364664" y="6487563"/>
            <a:ext cx="300960" cy="300960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8" name="Rectángulo 7" descr="Bridge scene">
            <a:extLst>
              <a:ext uri="{FF2B5EF4-FFF2-40B4-BE49-F238E27FC236}">
                <a16:creationId xmlns:a16="http://schemas.microsoft.com/office/drawing/2014/main" id="{3385250C-407A-4BC3-FE65-EF43E970C45A}"/>
              </a:ext>
            </a:extLst>
          </p:cNvPr>
          <p:cNvSpPr/>
          <p:nvPr/>
        </p:nvSpPr>
        <p:spPr>
          <a:xfrm>
            <a:off x="6783808" y="6487563"/>
            <a:ext cx="300960" cy="300960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9" name="Rectángulo 8" descr="Reproducir">
            <a:extLst>
              <a:ext uri="{FF2B5EF4-FFF2-40B4-BE49-F238E27FC236}">
                <a16:creationId xmlns:a16="http://schemas.microsoft.com/office/drawing/2014/main" id="{ADBEDE6D-6BE7-D524-9526-5AFAEAD15159}"/>
              </a:ext>
            </a:extLst>
          </p:cNvPr>
          <p:cNvSpPr/>
          <p:nvPr/>
        </p:nvSpPr>
        <p:spPr>
          <a:xfrm>
            <a:off x="7202951" y="6487563"/>
            <a:ext cx="300960" cy="300960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0" name="Rectángulo 9" descr="Castle scene">
            <a:extLst>
              <a:ext uri="{FF2B5EF4-FFF2-40B4-BE49-F238E27FC236}">
                <a16:creationId xmlns:a16="http://schemas.microsoft.com/office/drawing/2014/main" id="{1C29F71A-B2BD-2C4A-FEDF-802505308C80}"/>
              </a:ext>
            </a:extLst>
          </p:cNvPr>
          <p:cNvSpPr/>
          <p:nvPr/>
        </p:nvSpPr>
        <p:spPr>
          <a:xfrm>
            <a:off x="4688088" y="6487563"/>
            <a:ext cx="300960" cy="300960"/>
          </a:xfrm>
          <a:prstGeom prst="rect">
            <a:avLst/>
          </a:pr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1" name="Rectángulo 10" descr="Marca de verificación">
            <a:extLst>
              <a:ext uri="{FF2B5EF4-FFF2-40B4-BE49-F238E27FC236}">
                <a16:creationId xmlns:a16="http://schemas.microsoft.com/office/drawing/2014/main" id="{90D63C7C-522F-EE88-3C72-639BC14889A2}"/>
              </a:ext>
            </a:extLst>
          </p:cNvPr>
          <p:cNvSpPr/>
          <p:nvPr/>
        </p:nvSpPr>
        <p:spPr>
          <a:xfrm>
            <a:off x="5107232" y="6487563"/>
            <a:ext cx="300960" cy="300960"/>
          </a:xfrm>
          <a:prstGeom prst="rect">
            <a:avLst/>
          </a:pr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21B366F8-4DC5-215D-6800-DBE51890CAC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1084"/>
            <a:ext cx="924339" cy="1048462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B61EC5BA-39F8-5785-2337-53E3A2503AE6}"/>
              </a:ext>
            </a:extLst>
          </p:cNvPr>
          <p:cNvSpPr txBox="1"/>
          <p:nvPr/>
        </p:nvSpPr>
        <p:spPr>
          <a:xfrm rot="21065074">
            <a:off x="11316911" y="5988882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2023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537017"/>
      </p:ext>
    </p:extLst>
  </p:cSld>
  <p:clrMapOvr>
    <a:masterClrMapping/>
  </p:clrMapOvr>
</p:sld>
</file>

<file path=ppt/theme/theme1.xml><?xml version="1.0" encoding="utf-8"?>
<a:theme xmlns:a="http://schemas.openxmlformats.org/drawingml/2006/main" name="6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Tema de Office">
  <a:themeElements>
    <a:clrScheme name="Custom 2">
      <a:dk1>
        <a:sysClr val="windowText" lastClr="000000"/>
      </a:dk1>
      <a:lt1>
        <a:sysClr val="window" lastClr="FFFFFF"/>
      </a:lt1>
      <a:dk2>
        <a:srgbClr val="3F3F3F"/>
      </a:dk2>
      <a:lt2>
        <a:srgbClr val="E5DEDB"/>
      </a:lt2>
      <a:accent1>
        <a:srgbClr val="FFCA08"/>
      </a:accent1>
      <a:accent2>
        <a:srgbClr val="2067F6"/>
      </a:accent2>
      <a:accent3>
        <a:srgbClr val="107E7E"/>
      </a:accent3>
      <a:accent4>
        <a:srgbClr val="73158D"/>
      </a:accent4>
      <a:accent5>
        <a:srgbClr val="C9421D"/>
      </a:accent5>
      <a:accent6>
        <a:srgbClr val="199F1F"/>
      </a:accent6>
      <a:hlink>
        <a:srgbClr val="2998E3"/>
      </a:hlink>
      <a:folHlink>
        <a:srgbClr val="F110F6"/>
      </a:folHlink>
    </a:clrScheme>
    <a:fontScheme name="Collaborate Canada">
      <a:majorFont>
        <a:latin typeface="Segoe UI Black"/>
        <a:ea typeface=""/>
        <a:cs typeface=""/>
      </a:majorFont>
      <a:minorFont>
        <a:latin typeface="Segoe UI Semi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Diseño personalizad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2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C2DCAC3CA06740A05F77B243AC0CC6" ma:contentTypeVersion="3" ma:contentTypeDescription="Create a new document." ma:contentTypeScope="" ma:versionID="cf03e868f367c2d76c98964b11759487">
  <xsd:schema xmlns:xsd="http://www.w3.org/2001/XMLSchema" xmlns:xs="http://www.w3.org/2001/XMLSchema" xmlns:p="http://schemas.microsoft.com/office/2006/metadata/properties" xmlns:ns2="a5f93d41-a69c-4abc-aa73-b5d5795c20d4" targetNamespace="http://schemas.microsoft.com/office/2006/metadata/properties" ma:root="true" ma:fieldsID="4cf11aa9b19776a926f155ef94d84331" ns2:_="">
    <xsd:import namespace="a5f93d41-a69c-4abc-aa73-b5d5795c20d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5f93d41-a69c-4abc-aa73-b5d5795c20d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2E22524-AA8B-4B84-B152-39490795965A}">
  <ds:schemaRefs>
    <ds:schemaRef ds:uri="a5f93d41-a69c-4abc-aa73-b5d5795c20d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EAC8AD8-6070-417E-A2C7-06A1EC37A1E9}">
  <ds:schemaRefs>
    <ds:schemaRef ds:uri="a5f93d41-a69c-4abc-aa73-b5d5795c20d4"/>
    <ds:schemaRef ds:uri="http://purl.org/dc/terms/"/>
    <ds:schemaRef ds:uri="http://purl.org/dc/elements/1.1/"/>
    <ds:schemaRef ds:uri="http://www.w3.org/XML/1998/namespace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12CDDA03-858D-4E3D-850C-7115DD945B7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c200e14e-3853-4e4d-b591-afc5a733c4b0}" enabled="1" method="Privileged" siteId="{c8e8bdb6-8e7c-41d5-bc41-37fff3c33b75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0</TotalTime>
  <Words>1541</Words>
  <Application>Microsoft Office PowerPoint</Application>
  <PresentationFormat>Panorámica</PresentationFormat>
  <Paragraphs>228</Paragraphs>
  <Slides>28</Slides>
  <Notes>25</Notes>
  <HiddenSlides>0</HiddenSlides>
  <MMClips>1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8</vt:i4>
      </vt:variant>
      <vt:variant>
        <vt:lpstr>Títulos de diapositiva</vt:lpstr>
      </vt:variant>
      <vt:variant>
        <vt:i4>28</vt:i4>
      </vt:variant>
    </vt:vector>
  </HeadingPairs>
  <TitlesOfParts>
    <vt:vector size="46" baseType="lpstr">
      <vt:lpstr>Arial</vt:lpstr>
      <vt:lpstr>Calibri</vt:lpstr>
      <vt:lpstr>Calibri Light</vt:lpstr>
      <vt:lpstr>Consolas</vt:lpstr>
      <vt:lpstr>Helvetica</vt:lpstr>
      <vt:lpstr>Segoe UI Black</vt:lpstr>
      <vt:lpstr>Segoe UI Semibold</vt:lpstr>
      <vt:lpstr>Segoe UI Semilight</vt:lpstr>
      <vt:lpstr>Söhne</vt:lpstr>
      <vt:lpstr>Trebuchet MS</vt:lpstr>
      <vt:lpstr>6_Diseño personalizado</vt:lpstr>
      <vt:lpstr>2_Diseño personalizado</vt:lpstr>
      <vt:lpstr>Diseño personalizado</vt:lpstr>
      <vt:lpstr>1_Tema de Office</vt:lpstr>
      <vt:lpstr>3_Diseño personalizado</vt:lpstr>
      <vt:lpstr>4_Diseño personalizado</vt:lpstr>
      <vt:lpstr>Tema de Office</vt:lpstr>
      <vt:lpstr>2_Tema de Office</vt:lpstr>
      <vt:lpstr>Cómo acercarnos al tiempo real en Power BI Y no morir en el intento</vt:lpstr>
      <vt:lpstr>Presentación de PowerPoint</vt:lpstr>
      <vt:lpstr>Presentación de PowerPoint</vt:lpstr>
      <vt:lpstr>Grandes dilemas de la vida</vt:lpstr>
      <vt:lpstr>Grandes dilemas de la vida</vt:lpstr>
      <vt:lpstr>Agenda</vt:lpstr>
      <vt:lpstr>(Casi) Tiempo real</vt:lpstr>
      <vt:lpstr>¿Realmente necesitas tiempo real?</vt:lpstr>
      <vt:lpstr>Modos de conexión </vt:lpstr>
      <vt:lpstr>Import y DirectQuery</vt:lpstr>
      <vt:lpstr>Live Connection e Hybrid Models</vt:lpstr>
      <vt:lpstr>Tipos de datasets para tiempo real</vt:lpstr>
      <vt:lpstr>Push dataset</vt:lpstr>
      <vt:lpstr>PushStreaming dataset</vt:lpstr>
      <vt:lpstr>Streaming dataset</vt:lpstr>
      <vt:lpstr>Algunas limitaciones…</vt:lpstr>
      <vt:lpstr>Presentación de PowerPoint</vt:lpstr>
      <vt:lpstr>Creación del dataset e inserción de datos</vt:lpstr>
      <vt:lpstr>API</vt:lpstr>
      <vt:lpstr>Interfaz de usuario</vt:lpstr>
      <vt:lpstr>¿Y si quiero hacer agregaciones?</vt:lpstr>
      <vt:lpstr>Cálculos en los datasets de tiempo real</vt:lpstr>
      <vt:lpstr>¿Y cómo construimos todo eso?</vt:lpstr>
      <vt:lpstr>Arquitectura</vt:lpstr>
      <vt:lpstr>Arquitectura</vt:lpstr>
      <vt:lpstr>DEMO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Maria del mar Lizana Atienza</dc:creator>
  <cp:lastModifiedBy>Mar Lizana</cp:lastModifiedBy>
  <cp:revision>43</cp:revision>
  <dcterms:created xsi:type="dcterms:W3CDTF">2023-08-10T16:08:05Z</dcterms:created>
  <dcterms:modified xsi:type="dcterms:W3CDTF">2024-02-28T18:08:03Z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602724a-10fe-46c9-bf24-c274724d7817_Enabled">
    <vt:lpwstr>true</vt:lpwstr>
  </property>
  <property fmtid="{D5CDD505-2E9C-101B-9397-08002B2CF9AE}" pid="3" name="MSIP_Label_a602724a-10fe-46c9-bf24-c274724d7817_SetDate">
    <vt:lpwstr>2023-09-03T12:21:57Z</vt:lpwstr>
  </property>
  <property fmtid="{D5CDD505-2E9C-101B-9397-08002B2CF9AE}" pid="4" name="MSIP_Label_a602724a-10fe-46c9-bf24-c274724d7817_Method">
    <vt:lpwstr>Privileged</vt:lpwstr>
  </property>
  <property fmtid="{D5CDD505-2E9C-101B-9397-08002B2CF9AE}" pid="5" name="MSIP_Label_a602724a-10fe-46c9-bf24-c274724d7817_Name">
    <vt:lpwstr>None</vt:lpwstr>
  </property>
  <property fmtid="{D5CDD505-2E9C-101B-9397-08002B2CF9AE}" pid="6" name="MSIP_Label_a602724a-10fe-46c9-bf24-c274724d7817_SiteId">
    <vt:lpwstr>bc6b1bb6-0e6c-4cc2-a2f4-b3603c4dd6a8</vt:lpwstr>
  </property>
  <property fmtid="{D5CDD505-2E9C-101B-9397-08002B2CF9AE}" pid="7" name="MSIP_Label_a602724a-10fe-46c9-bf24-c274724d7817_ActionId">
    <vt:lpwstr>cc252802-a802-4620-a743-70c4bb451b5d</vt:lpwstr>
  </property>
  <property fmtid="{D5CDD505-2E9C-101B-9397-08002B2CF9AE}" pid="8" name="MSIP_Label_a602724a-10fe-46c9-bf24-c274724d7817_ContentBits">
    <vt:lpwstr>0</vt:lpwstr>
  </property>
  <property fmtid="{D5CDD505-2E9C-101B-9397-08002B2CF9AE}" pid="9" name="ContentTypeId">
    <vt:lpwstr>0x010100D2C2DCAC3CA06740A05F77B243AC0CC6</vt:lpwstr>
  </property>
</Properties>
</file>